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72" r:id="rId6"/>
    <p:sldId id="261" r:id="rId7"/>
    <p:sldId id="259" r:id="rId8"/>
    <p:sldId id="265" r:id="rId9"/>
    <p:sldId id="266" r:id="rId10"/>
    <p:sldId id="269" r:id="rId11"/>
    <p:sldId id="267" r:id="rId12"/>
    <p:sldId id="268" r:id="rId13"/>
    <p:sldId id="270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273" r:id="rId27"/>
    <p:sldId id="271" r:id="rId28"/>
    <p:sldId id="274" r:id="rId29"/>
    <p:sldId id="289" r:id="rId30"/>
    <p:sldId id="278" r:id="rId31"/>
    <p:sldId id="308" r:id="rId32"/>
    <p:sldId id="277" r:id="rId33"/>
    <p:sldId id="290" r:id="rId34"/>
    <p:sldId id="279" r:id="rId35"/>
    <p:sldId id="280" r:id="rId36"/>
    <p:sldId id="291" r:id="rId37"/>
    <p:sldId id="292" r:id="rId38"/>
    <p:sldId id="282" r:id="rId39"/>
    <p:sldId id="284" r:id="rId40"/>
    <p:sldId id="285" r:id="rId41"/>
    <p:sldId id="286" r:id="rId42"/>
    <p:sldId id="283" r:id="rId43"/>
    <p:sldId id="287" r:id="rId44"/>
    <p:sldId id="288" r:id="rId45"/>
    <p:sldId id="260" r:id="rId46"/>
    <p:sldId id="264" r:id="rId47"/>
    <p:sldId id="294" r:id="rId48"/>
    <p:sldId id="295" r:id="rId49"/>
    <p:sldId id="29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43793-0A02-38E0-6977-39D56914E476}" v="320" dt="2025-06-24T19:58:44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92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7184" y="2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im, MdShahidul" userId="S::mdshahidul_salim@student.uml.edu::7f0fab45-6203-4283-b90d-c992e7306587" providerId="AD" clId="Web-{E2843793-0A02-38E0-6977-39D56914E476}"/>
    <pc:docChg chg="addSld modSld sldOrd">
      <pc:chgData name="Salim, MdShahidul" userId="S::mdshahidul_salim@student.uml.edu::7f0fab45-6203-4283-b90d-c992e7306587" providerId="AD" clId="Web-{E2843793-0A02-38E0-6977-39D56914E476}" dt="2025-06-24T19:58:44.816" v="286" actId="1076"/>
      <pc:docMkLst>
        <pc:docMk/>
      </pc:docMkLst>
      <pc:sldChg chg="modSp">
        <pc:chgData name="Salim, MdShahidul" userId="S::mdshahidul_salim@student.uml.edu::7f0fab45-6203-4283-b90d-c992e7306587" providerId="AD" clId="Web-{E2843793-0A02-38E0-6977-39D56914E476}" dt="2025-06-24T14:53:18.824" v="47" actId="20577"/>
        <pc:sldMkLst>
          <pc:docMk/>
          <pc:sldMk cId="109857222" sldId="256"/>
        </pc:sldMkLst>
        <pc:spChg chg="mod">
          <ac:chgData name="Salim, MdShahidul" userId="S::mdshahidul_salim@student.uml.edu::7f0fab45-6203-4283-b90d-c992e7306587" providerId="AD" clId="Web-{E2843793-0A02-38E0-6977-39D56914E476}" dt="2025-06-24T14:51:15.684" v="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alim, MdShahidul" userId="S::mdshahidul_salim@student.uml.edu::7f0fab45-6203-4283-b90d-c992e7306587" providerId="AD" clId="Web-{E2843793-0A02-38E0-6977-39D56914E476}" dt="2025-06-24T14:53:18.824" v="4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Salim, MdShahidul" userId="S::mdshahidul_salim@student.uml.edu::7f0fab45-6203-4283-b90d-c992e7306587" providerId="AD" clId="Web-{E2843793-0A02-38E0-6977-39D56914E476}" dt="2025-06-24T14:53:41.480" v="50" actId="20577"/>
        <pc:sldMkLst>
          <pc:docMk/>
          <pc:sldMk cId="1643031047" sldId="257"/>
        </pc:sldMkLst>
        <pc:spChg chg="mod">
          <ac:chgData name="Salim, MdShahidul" userId="S::mdshahidul_salim@student.uml.edu::7f0fab45-6203-4283-b90d-c992e7306587" providerId="AD" clId="Web-{E2843793-0A02-38E0-6977-39D56914E476}" dt="2025-06-24T14:53:33.917" v="48" actId="20577"/>
          <ac:spMkLst>
            <pc:docMk/>
            <pc:sldMk cId="1643031047" sldId="257"/>
            <ac:spMk id="2" creationId="{D8ECAD4C-4937-9DC3-758E-E952B0AC8911}"/>
          </ac:spMkLst>
        </pc:spChg>
        <pc:spChg chg="mod">
          <ac:chgData name="Salim, MdShahidul" userId="S::mdshahidul_salim@student.uml.edu::7f0fab45-6203-4283-b90d-c992e7306587" providerId="AD" clId="Web-{E2843793-0A02-38E0-6977-39D56914E476}" dt="2025-06-24T14:53:41.480" v="50" actId="20577"/>
          <ac:spMkLst>
            <pc:docMk/>
            <pc:sldMk cId="1643031047" sldId="257"/>
            <ac:spMk id="3" creationId="{EC89FAA5-D59C-6690-063B-08FF04882C03}"/>
          </ac:spMkLst>
        </pc:spChg>
      </pc:sldChg>
      <pc:sldChg chg="modSp new">
        <pc:chgData name="Salim, MdShahidul" userId="S::mdshahidul_salim@student.uml.edu::7f0fab45-6203-4283-b90d-c992e7306587" providerId="AD" clId="Web-{E2843793-0A02-38E0-6977-39D56914E476}" dt="2025-06-24T14:54:28.730" v="84" actId="20577"/>
        <pc:sldMkLst>
          <pc:docMk/>
          <pc:sldMk cId="3906718653" sldId="258"/>
        </pc:sldMkLst>
        <pc:spChg chg="mod">
          <ac:chgData name="Salim, MdShahidul" userId="S::mdshahidul_salim@student.uml.edu::7f0fab45-6203-4283-b90d-c992e7306587" providerId="AD" clId="Web-{E2843793-0A02-38E0-6977-39D56914E476}" dt="2025-06-24T14:54:06.948" v="54" actId="20577"/>
          <ac:spMkLst>
            <pc:docMk/>
            <pc:sldMk cId="3906718653" sldId="258"/>
            <ac:spMk id="2" creationId="{4874FD45-CC7E-B90C-AC55-103E474B2AE6}"/>
          </ac:spMkLst>
        </pc:spChg>
        <pc:spChg chg="mod">
          <ac:chgData name="Salim, MdShahidul" userId="S::mdshahidul_salim@student.uml.edu::7f0fab45-6203-4283-b90d-c992e7306587" providerId="AD" clId="Web-{E2843793-0A02-38E0-6977-39D56914E476}" dt="2025-06-24T14:54:28.730" v="84" actId="20577"/>
          <ac:spMkLst>
            <pc:docMk/>
            <pc:sldMk cId="3906718653" sldId="258"/>
            <ac:spMk id="3" creationId="{E8D569C5-30E7-9C59-33AF-5752FCB91066}"/>
          </ac:spMkLst>
        </pc:spChg>
      </pc:sldChg>
      <pc:sldChg chg="modSp new">
        <pc:chgData name="Salim, MdShahidul" userId="S::mdshahidul_salim@student.uml.edu::7f0fab45-6203-4283-b90d-c992e7306587" providerId="AD" clId="Web-{E2843793-0A02-38E0-6977-39D56914E476}" dt="2025-06-24T14:54:57.573" v="87" actId="20577"/>
        <pc:sldMkLst>
          <pc:docMk/>
          <pc:sldMk cId="2042722938" sldId="259"/>
        </pc:sldMkLst>
        <pc:spChg chg="mod">
          <ac:chgData name="Salim, MdShahidul" userId="S::mdshahidul_salim@student.uml.edu::7f0fab45-6203-4283-b90d-c992e7306587" providerId="AD" clId="Web-{E2843793-0A02-38E0-6977-39D56914E476}" dt="2025-06-24T14:54:45.229" v="86" actId="20577"/>
          <ac:spMkLst>
            <pc:docMk/>
            <pc:sldMk cId="2042722938" sldId="259"/>
            <ac:spMk id="2" creationId="{AF9C46B3-F63E-2A16-D3B1-13FACA8E9D7B}"/>
          </ac:spMkLst>
        </pc:spChg>
        <pc:spChg chg="mod">
          <ac:chgData name="Salim, MdShahidul" userId="S::mdshahidul_salim@student.uml.edu::7f0fab45-6203-4283-b90d-c992e7306587" providerId="AD" clId="Web-{E2843793-0A02-38E0-6977-39D56914E476}" dt="2025-06-24T14:54:57.573" v="87" actId="20577"/>
          <ac:spMkLst>
            <pc:docMk/>
            <pc:sldMk cId="2042722938" sldId="259"/>
            <ac:spMk id="3" creationId="{EA67A20E-58AB-4851-3D60-89C29DE6A08C}"/>
          </ac:spMkLst>
        </pc:spChg>
      </pc:sldChg>
      <pc:sldChg chg="modSp new">
        <pc:chgData name="Salim, MdShahidul" userId="S::mdshahidul_salim@student.uml.edu::7f0fab45-6203-4283-b90d-c992e7306587" providerId="AD" clId="Web-{E2843793-0A02-38E0-6977-39D56914E476}" dt="2025-06-24T19:37:21.023" v="169" actId="20577"/>
        <pc:sldMkLst>
          <pc:docMk/>
          <pc:sldMk cId="1602589723" sldId="260"/>
        </pc:sldMkLst>
        <pc:spChg chg="mod">
          <ac:chgData name="Salim, MdShahidul" userId="S::mdshahidul_salim@student.uml.edu::7f0fab45-6203-4283-b90d-c992e7306587" providerId="AD" clId="Web-{E2843793-0A02-38E0-6977-39D56914E476}" dt="2025-06-24T19:37:18.258" v="166" actId="20577"/>
          <ac:spMkLst>
            <pc:docMk/>
            <pc:sldMk cId="1602589723" sldId="260"/>
            <ac:spMk id="2" creationId="{777A2935-27AC-BB04-6B0F-8A7EB401C9D8}"/>
          </ac:spMkLst>
        </pc:spChg>
        <pc:spChg chg="mod">
          <ac:chgData name="Salim, MdShahidul" userId="S::mdshahidul_salim@student.uml.edu::7f0fab45-6203-4283-b90d-c992e7306587" providerId="AD" clId="Web-{E2843793-0A02-38E0-6977-39D56914E476}" dt="2025-06-24T19:37:21.023" v="169" actId="20577"/>
          <ac:spMkLst>
            <pc:docMk/>
            <pc:sldMk cId="1602589723" sldId="260"/>
            <ac:spMk id="3" creationId="{F0B6BE8F-CD74-7ECD-2222-3FFA0E0CDC1F}"/>
          </ac:spMkLst>
        </pc:spChg>
      </pc:sldChg>
      <pc:sldChg chg="modSp new">
        <pc:chgData name="Salim, MdShahidul" userId="S::mdshahidul_salim@student.uml.edu::7f0fab45-6203-4283-b90d-c992e7306587" providerId="AD" clId="Web-{E2843793-0A02-38E0-6977-39D56914E476}" dt="2025-06-24T19:11:01.809" v="161" actId="20577"/>
        <pc:sldMkLst>
          <pc:docMk/>
          <pc:sldMk cId="3440167725" sldId="261"/>
        </pc:sldMkLst>
        <pc:spChg chg="mod">
          <ac:chgData name="Salim, MdShahidul" userId="S::mdshahidul_salim@student.uml.edu::7f0fab45-6203-4283-b90d-c992e7306587" providerId="AD" clId="Web-{E2843793-0A02-38E0-6977-39D56914E476}" dt="2025-06-24T14:55:50.167" v="93" actId="20577"/>
          <ac:spMkLst>
            <pc:docMk/>
            <pc:sldMk cId="3440167725" sldId="261"/>
            <ac:spMk id="2" creationId="{AB670090-A487-F7F4-E4F9-B4CDCD0A50C2}"/>
          </ac:spMkLst>
        </pc:spChg>
        <pc:spChg chg="mod">
          <ac:chgData name="Salim, MdShahidul" userId="S::mdshahidul_salim@student.uml.edu::7f0fab45-6203-4283-b90d-c992e7306587" providerId="AD" clId="Web-{E2843793-0A02-38E0-6977-39D56914E476}" dt="2025-06-24T19:11:01.809" v="161" actId="20577"/>
          <ac:spMkLst>
            <pc:docMk/>
            <pc:sldMk cId="3440167725" sldId="261"/>
            <ac:spMk id="3" creationId="{5286C9ED-D4CF-49EA-3FC0-2B866DDBA7E9}"/>
          </ac:spMkLst>
        </pc:spChg>
      </pc:sldChg>
      <pc:sldChg chg="modSp new">
        <pc:chgData name="Salim, MdShahidul" userId="S::mdshahidul_salim@student.uml.edu::7f0fab45-6203-4283-b90d-c992e7306587" providerId="AD" clId="Web-{E2843793-0A02-38E0-6977-39D56914E476}" dt="2025-06-24T15:04:11.898" v="108" actId="20577"/>
        <pc:sldMkLst>
          <pc:docMk/>
          <pc:sldMk cId="1538865346" sldId="262"/>
        </pc:sldMkLst>
        <pc:spChg chg="mod">
          <ac:chgData name="Salim, MdShahidul" userId="S::mdshahidul_salim@student.uml.edu::7f0fab45-6203-4283-b90d-c992e7306587" providerId="AD" clId="Web-{E2843793-0A02-38E0-6977-39D56914E476}" dt="2025-06-24T15:03:52.492" v="104" actId="20577"/>
          <ac:spMkLst>
            <pc:docMk/>
            <pc:sldMk cId="1538865346" sldId="262"/>
            <ac:spMk id="2" creationId="{9B19BE7C-FA34-70A8-46A3-40038F6CF470}"/>
          </ac:spMkLst>
        </pc:spChg>
        <pc:spChg chg="mod">
          <ac:chgData name="Salim, MdShahidul" userId="S::mdshahidul_salim@student.uml.edu::7f0fab45-6203-4283-b90d-c992e7306587" providerId="AD" clId="Web-{E2843793-0A02-38E0-6977-39D56914E476}" dt="2025-06-24T15:04:11.898" v="108" actId="20577"/>
          <ac:spMkLst>
            <pc:docMk/>
            <pc:sldMk cId="1538865346" sldId="262"/>
            <ac:spMk id="3" creationId="{47597BC0-FE64-4E7A-AA4B-D0BBC47948A4}"/>
          </ac:spMkLst>
        </pc:spChg>
      </pc:sldChg>
      <pc:sldChg chg="modSp new">
        <pc:chgData name="Salim, MdShahidul" userId="S::mdshahidul_salim@student.uml.edu::7f0fab45-6203-4283-b90d-c992e7306587" providerId="AD" clId="Web-{E2843793-0A02-38E0-6977-39D56914E476}" dt="2025-06-24T15:05:32.882" v="131" actId="20577"/>
        <pc:sldMkLst>
          <pc:docMk/>
          <pc:sldMk cId="1487318124" sldId="263"/>
        </pc:sldMkLst>
        <pc:spChg chg="mod">
          <ac:chgData name="Salim, MdShahidul" userId="S::mdshahidul_salim@student.uml.edu::7f0fab45-6203-4283-b90d-c992e7306587" providerId="AD" clId="Web-{E2843793-0A02-38E0-6977-39D56914E476}" dt="2025-06-24T15:04:46.648" v="111" actId="20577"/>
          <ac:spMkLst>
            <pc:docMk/>
            <pc:sldMk cId="1487318124" sldId="263"/>
            <ac:spMk id="2" creationId="{3B1057B8-1DB8-FAE6-5E19-B388D74C4369}"/>
          </ac:spMkLst>
        </pc:spChg>
        <pc:spChg chg="mod">
          <ac:chgData name="Salim, MdShahidul" userId="S::mdshahidul_salim@student.uml.edu::7f0fab45-6203-4283-b90d-c992e7306587" providerId="AD" clId="Web-{E2843793-0A02-38E0-6977-39D56914E476}" dt="2025-06-24T15:05:32.882" v="131" actId="20577"/>
          <ac:spMkLst>
            <pc:docMk/>
            <pc:sldMk cId="1487318124" sldId="263"/>
            <ac:spMk id="3" creationId="{49210191-D16B-AA82-54AB-809A0BC02163}"/>
          </ac:spMkLst>
        </pc:spChg>
      </pc:sldChg>
      <pc:sldChg chg="addSp delSp modSp new">
        <pc:chgData name="Salim, MdShahidul" userId="S::mdshahidul_salim@student.uml.edu::7f0fab45-6203-4283-b90d-c992e7306587" providerId="AD" clId="Web-{E2843793-0A02-38E0-6977-39D56914E476}" dt="2025-06-24T19:41:12.632" v="172" actId="14100"/>
        <pc:sldMkLst>
          <pc:docMk/>
          <pc:sldMk cId="471814968" sldId="264"/>
        </pc:sldMkLst>
        <pc:spChg chg="del">
          <ac:chgData name="Salim, MdShahidul" userId="S::mdshahidul_salim@student.uml.edu::7f0fab45-6203-4283-b90d-c992e7306587" providerId="AD" clId="Web-{E2843793-0A02-38E0-6977-39D56914E476}" dt="2025-06-24T19:41:08.366" v="171"/>
          <ac:spMkLst>
            <pc:docMk/>
            <pc:sldMk cId="471814968" sldId="264"/>
            <ac:spMk id="3" creationId="{0385DA25-B746-828F-5679-87FC246AA327}"/>
          </ac:spMkLst>
        </pc:spChg>
        <pc:picChg chg="add mod ord">
          <ac:chgData name="Salim, MdShahidul" userId="S::mdshahidul_salim@student.uml.edu::7f0fab45-6203-4283-b90d-c992e7306587" providerId="AD" clId="Web-{E2843793-0A02-38E0-6977-39D56914E476}" dt="2025-06-24T19:41:12.632" v="172" actId="14100"/>
          <ac:picMkLst>
            <pc:docMk/>
            <pc:sldMk cId="471814968" sldId="264"/>
            <ac:picMk id="4" creationId="{EDFFF2EA-DF69-C8D2-8510-CC9266B8F83D}"/>
          </ac:picMkLst>
        </pc:picChg>
      </pc:sldChg>
      <pc:sldChg chg="modSp new">
        <pc:chgData name="Salim, MdShahidul" userId="S::mdshahidul_salim@student.uml.edu::7f0fab45-6203-4283-b90d-c992e7306587" providerId="AD" clId="Web-{E2843793-0A02-38E0-6977-39D56914E476}" dt="2025-06-24T19:43:19.100" v="194" actId="20577"/>
        <pc:sldMkLst>
          <pc:docMk/>
          <pc:sldMk cId="3518811621" sldId="265"/>
        </pc:sldMkLst>
        <pc:spChg chg="mod">
          <ac:chgData name="Salim, MdShahidul" userId="S::mdshahidul_salim@student.uml.edu::7f0fab45-6203-4283-b90d-c992e7306587" providerId="AD" clId="Web-{E2843793-0A02-38E0-6977-39D56914E476}" dt="2025-06-24T19:42:42.445" v="184" actId="20577"/>
          <ac:spMkLst>
            <pc:docMk/>
            <pc:sldMk cId="3518811621" sldId="265"/>
            <ac:spMk id="2" creationId="{2623083E-C730-A1E9-4150-7952180139E2}"/>
          </ac:spMkLst>
        </pc:spChg>
        <pc:spChg chg="mod">
          <ac:chgData name="Salim, MdShahidul" userId="S::mdshahidul_salim@student.uml.edu::7f0fab45-6203-4283-b90d-c992e7306587" providerId="AD" clId="Web-{E2843793-0A02-38E0-6977-39D56914E476}" dt="2025-06-24T19:43:19.100" v="194" actId="20577"/>
          <ac:spMkLst>
            <pc:docMk/>
            <pc:sldMk cId="3518811621" sldId="265"/>
            <ac:spMk id="3" creationId="{764B8F16-54E7-8DB2-6004-086E66AF712C}"/>
          </ac:spMkLst>
        </pc:spChg>
      </pc:sldChg>
      <pc:sldChg chg="addSp delSp modSp new">
        <pc:chgData name="Salim, MdShahidul" userId="S::mdshahidul_salim@student.uml.edu::7f0fab45-6203-4283-b90d-c992e7306587" providerId="AD" clId="Web-{E2843793-0A02-38E0-6977-39D56914E476}" dt="2025-06-24T19:51:05.037" v="227" actId="20577"/>
        <pc:sldMkLst>
          <pc:docMk/>
          <pc:sldMk cId="1609239162" sldId="266"/>
        </pc:sldMkLst>
        <pc:spChg chg="mod">
          <ac:chgData name="Salim, MdShahidul" userId="S::mdshahidul_salim@student.uml.edu::7f0fab45-6203-4283-b90d-c992e7306587" providerId="AD" clId="Web-{E2843793-0A02-38E0-6977-39D56914E476}" dt="2025-06-24T19:45:09.459" v="196" actId="20577"/>
          <ac:spMkLst>
            <pc:docMk/>
            <pc:sldMk cId="1609239162" sldId="266"/>
            <ac:spMk id="2" creationId="{10377272-3F42-F644-A3D2-37937442CE82}"/>
          </ac:spMkLst>
        </pc:spChg>
        <pc:spChg chg="del mod">
          <ac:chgData name="Salim, MdShahidul" userId="S::mdshahidul_salim@student.uml.edu::7f0fab45-6203-4283-b90d-c992e7306587" providerId="AD" clId="Web-{E2843793-0A02-38E0-6977-39D56914E476}" dt="2025-06-24T19:50:45.224" v="222"/>
          <ac:spMkLst>
            <pc:docMk/>
            <pc:sldMk cId="1609239162" sldId="266"/>
            <ac:spMk id="3" creationId="{599596A6-EA1D-15D4-1EE9-0D6F29D4CACD}"/>
          </ac:spMkLst>
        </pc:spChg>
        <pc:spChg chg="add del mod">
          <ac:chgData name="Salim, MdShahidul" userId="S::mdshahidul_salim@student.uml.edu::7f0fab45-6203-4283-b90d-c992e7306587" providerId="AD" clId="Web-{E2843793-0A02-38E0-6977-39D56914E476}" dt="2025-06-24T19:49:45.631" v="200"/>
          <ac:spMkLst>
            <pc:docMk/>
            <pc:sldMk cId="1609239162" sldId="266"/>
            <ac:spMk id="4" creationId="{EE4B840E-E8BD-85FD-4775-4EBF7FFFF22F}"/>
          </ac:spMkLst>
        </pc:spChg>
        <pc:spChg chg="add del mod">
          <ac:chgData name="Salim, MdShahidul" userId="S::mdshahidul_salim@student.uml.edu::7f0fab45-6203-4283-b90d-c992e7306587" providerId="AD" clId="Web-{E2843793-0A02-38E0-6977-39D56914E476}" dt="2025-06-24T19:51:05.037" v="227" actId="20577"/>
          <ac:spMkLst>
            <pc:docMk/>
            <pc:sldMk cId="1609239162" sldId="266"/>
            <ac:spMk id="5" creationId="{61AD08A3-C4C9-9896-731E-48D363AA89D3}"/>
          </ac:spMkLst>
        </pc:spChg>
      </pc:sldChg>
      <pc:sldChg chg="addSp delSp modSp new">
        <pc:chgData name="Salim, MdShahidul" userId="S::mdshahidul_salim@student.uml.edu::7f0fab45-6203-4283-b90d-c992e7306587" providerId="AD" clId="Web-{E2843793-0A02-38E0-6977-39D56914E476}" dt="2025-06-24T19:57:47.660" v="275"/>
        <pc:sldMkLst>
          <pc:docMk/>
          <pc:sldMk cId="553842175" sldId="267"/>
        </pc:sldMkLst>
        <pc:spChg chg="mod">
          <ac:chgData name="Salim, MdShahidul" userId="S::mdshahidul_salim@student.uml.edu::7f0fab45-6203-4283-b90d-c992e7306587" providerId="AD" clId="Web-{E2843793-0A02-38E0-6977-39D56914E476}" dt="2025-06-24T19:53:14.911" v="229" actId="20577"/>
          <ac:spMkLst>
            <pc:docMk/>
            <pc:sldMk cId="553842175" sldId="267"/>
            <ac:spMk id="2" creationId="{29201CBA-5E65-F118-50BB-BB7A378FC039}"/>
          </ac:spMkLst>
        </pc:spChg>
        <pc:spChg chg="mod">
          <ac:chgData name="Salim, MdShahidul" userId="S::mdshahidul_salim@student.uml.edu::7f0fab45-6203-4283-b90d-c992e7306587" providerId="AD" clId="Web-{E2843793-0A02-38E0-6977-39D56914E476}" dt="2025-06-24T19:54:22.552" v="234" actId="1076"/>
          <ac:spMkLst>
            <pc:docMk/>
            <pc:sldMk cId="553842175" sldId="267"/>
            <ac:spMk id="3" creationId="{CCC559DA-BF74-5C2A-9C3D-30AECFE32013}"/>
          </ac:spMkLst>
        </pc:spChg>
        <pc:picChg chg="add del mod">
          <ac:chgData name="Salim, MdShahidul" userId="S::mdshahidul_salim@student.uml.edu::7f0fab45-6203-4283-b90d-c992e7306587" providerId="AD" clId="Web-{E2843793-0A02-38E0-6977-39D56914E476}" dt="2025-06-24T19:57:47.660" v="275"/>
          <ac:picMkLst>
            <pc:docMk/>
            <pc:sldMk cId="553842175" sldId="267"/>
            <ac:picMk id="4" creationId="{2D3A1E0C-3AE3-EAF3-42E4-DCA229CC43D7}"/>
          </ac:picMkLst>
        </pc:picChg>
        <pc:picChg chg="add del mod">
          <ac:chgData name="Salim, MdShahidul" userId="S::mdshahidul_salim@student.uml.edu::7f0fab45-6203-4283-b90d-c992e7306587" providerId="AD" clId="Web-{E2843793-0A02-38E0-6977-39D56914E476}" dt="2025-06-24T19:57:47.660" v="274"/>
          <ac:picMkLst>
            <pc:docMk/>
            <pc:sldMk cId="553842175" sldId="267"/>
            <ac:picMk id="5" creationId="{6C2A8D2E-7457-0224-D466-56D4B10C1FB9}"/>
          </ac:picMkLst>
        </pc:picChg>
      </pc:sldChg>
      <pc:sldChg chg="addSp delSp modSp new mod ord setBg">
        <pc:chgData name="Salim, MdShahidul" userId="S::mdshahidul_salim@student.uml.edu::7f0fab45-6203-4283-b90d-c992e7306587" providerId="AD" clId="Web-{E2843793-0A02-38E0-6977-39D56914E476}" dt="2025-06-24T19:58:19.332" v="282" actId="1076"/>
        <pc:sldMkLst>
          <pc:docMk/>
          <pc:sldMk cId="612417387" sldId="268"/>
        </pc:sldMkLst>
        <pc:spChg chg="mod">
          <ac:chgData name="Salim, MdShahidul" userId="S::mdshahidul_salim@student.uml.edu::7f0fab45-6203-4283-b90d-c992e7306587" providerId="AD" clId="Web-{E2843793-0A02-38E0-6977-39D56914E476}" dt="2025-06-24T19:56:18.379" v="243"/>
          <ac:spMkLst>
            <pc:docMk/>
            <pc:sldMk cId="612417387" sldId="268"/>
            <ac:spMk id="2" creationId="{59A5D3FB-DA95-0AA0-CB9A-34086F5A1F15}"/>
          </ac:spMkLst>
        </pc:spChg>
        <pc:spChg chg="del">
          <ac:chgData name="Salim, MdShahidul" userId="S::mdshahidul_salim@student.uml.edu::7f0fab45-6203-4283-b90d-c992e7306587" providerId="AD" clId="Web-{E2843793-0A02-38E0-6977-39D56914E476}" dt="2025-06-24T19:55:37.723" v="236"/>
          <ac:spMkLst>
            <pc:docMk/>
            <pc:sldMk cId="612417387" sldId="268"/>
            <ac:spMk id="3" creationId="{F2E4A321-713A-F7B3-2FB2-1CE45F0BCC55}"/>
          </ac:spMkLst>
        </pc:spChg>
        <pc:spChg chg="add del mod">
          <ac:chgData name="Salim, MdShahidul" userId="S::mdshahidul_salim@student.uml.edu::7f0fab45-6203-4283-b90d-c992e7306587" providerId="AD" clId="Web-{E2843793-0A02-38E0-6977-39D56914E476}" dt="2025-06-24T19:57:55.317" v="276"/>
          <ac:spMkLst>
            <pc:docMk/>
            <pc:sldMk cId="612417387" sldId="268"/>
            <ac:spMk id="7" creationId="{BAF38BEC-A999-D53E-BABE-827A62A71A16}"/>
          </ac:spMkLst>
        </pc:spChg>
        <pc:spChg chg="add del">
          <ac:chgData name="Salim, MdShahidul" userId="S::mdshahidul_salim@student.uml.edu::7f0fab45-6203-4283-b90d-c992e7306587" providerId="AD" clId="Web-{E2843793-0A02-38E0-6977-39D56914E476}" dt="2025-06-24T19:56:18.379" v="243"/>
          <ac:spMkLst>
            <pc:docMk/>
            <pc:sldMk cId="612417387" sldId="268"/>
            <ac:spMk id="8" creationId="{088E0042-1B5B-AE5D-F7E7-EBF9D4921D82}"/>
          </ac:spMkLst>
        </pc:spChg>
        <pc:picChg chg="add del mod ord">
          <ac:chgData name="Salim, MdShahidul" userId="S::mdshahidul_salim@student.uml.edu::7f0fab45-6203-4283-b90d-c992e7306587" providerId="AD" clId="Web-{E2843793-0A02-38E0-6977-39D56914E476}" dt="2025-06-24T19:58:18.504" v="281" actId="1076"/>
          <ac:picMkLst>
            <pc:docMk/>
            <pc:sldMk cId="612417387" sldId="268"/>
            <ac:picMk id="4" creationId="{35B4B48B-3135-E2D2-868D-2DD242378921}"/>
          </ac:picMkLst>
        </pc:picChg>
        <pc:picChg chg="add del mod">
          <ac:chgData name="Salim, MdShahidul" userId="S::mdshahidul_salim@student.uml.edu::7f0fab45-6203-4283-b90d-c992e7306587" providerId="AD" clId="Web-{E2843793-0A02-38E0-6977-39D56914E476}" dt="2025-06-24T19:58:19.332" v="282" actId="1076"/>
          <ac:picMkLst>
            <pc:docMk/>
            <pc:sldMk cId="612417387" sldId="268"/>
            <ac:picMk id="5" creationId="{E9BE5086-B50D-EF68-B08D-4DD6A2753D1F}"/>
          </ac:picMkLst>
        </pc:picChg>
        <pc:cxnChg chg="add del">
          <ac:chgData name="Salim, MdShahidul" userId="S::mdshahidul_salim@student.uml.edu::7f0fab45-6203-4283-b90d-c992e7306587" providerId="AD" clId="Web-{E2843793-0A02-38E0-6977-39D56914E476}" dt="2025-06-24T19:56:18.379" v="243"/>
          <ac:cxnSpMkLst>
            <pc:docMk/>
            <pc:sldMk cId="612417387" sldId="268"/>
            <ac:cxnSpMk id="11" creationId="{37C77032-C865-6057-7D7A-E2743CFA20F9}"/>
          </ac:cxnSpMkLst>
        </pc:cxnChg>
      </pc:sldChg>
      <pc:sldChg chg="addSp delSp modSp new">
        <pc:chgData name="Salim, MdShahidul" userId="S::mdshahidul_salim@student.uml.edu::7f0fab45-6203-4283-b90d-c992e7306587" providerId="AD" clId="Web-{E2843793-0A02-38E0-6977-39D56914E476}" dt="2025-06-24T19:58:44.816" v="286" actId="1076"/>
        <pc:sldMkLst>
          <pc:docMk/>
          <pc:sldMk cId="711470019" sldId="269"/>
        </pc:sldMkLst>
        <pc:spChg chg="del">
          <ac:chgData name="Salim, MdShahidul" userId="S::mdshahidul_salim@student.uml.edu::7f0fab45-6203-4283-b90d-c992e7306587" providerId="AD" clId="Web-{E2843793-0A02-38E0-6977-39D56914E476}" dt="2025-06-24T19:58:39.535" v="284"/>
          <ac:spMkLst>
            <pc:docMk/>
            <pc:sldMk cId="711470019" sldId="269"/>
            <ac:spMk id="3" creationId="{5A8F1580-0B2F-E96C-A9EB-D39844437DEA}"/>
          </ac:spMkLst>
        </pc:spChg>
        <pc:picChg chg="add mod ord">
          <ac:chgData name="Salim, MdShahidul" userId="S::mdshahidul_salim@student.uml.edu::7f0fab45-6203-4283-b90d-c992e7306587" providerId="AD" clId="Web-{E2843793-0A02-38E0-6977-39D56914E476}" dt="2025-06-24T19:58:44.816" v="286" actId="1076"/>
          <ac:picMkLst>
            <pc:docMk/>
            <pc:sldMk cId="711470019" sldId="269"/>
            <ac:picMk id="4" creationId="{7A535582-B8FF-17B3-767E-9D1B5DB8D2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645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_1igzhcml_JC8ZDUoCZ4mFq91QQ8eKpM?usp=shari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RXcIhLUT3GftinupKR9YO43_PIklHGLL?usp=sharing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llm.ai/en/latest/" TargetMode="External"/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xml.com/tools/vram-calculator" TargetMode="External"/><Relationship Id="rId5" Type="http://schemas.openxmlformats.org/officeDocument/2006/relationships/hyperlink" Target="https://huggingface.co/settings/local-apps?fromRepo=QuantFactory/Qwen2.5-7B-GGUF" TargetMode="External"/><Relationship Id="rId4" Type="http://schemas.openxmlformats.org/officeDocument/2006/relationships/hyperlink" Target="https://github.com/unslothai/unsloth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xolotl.ai/" TargetMode="External"/><Relationship Id="rId2" Type="http://schemas.openxmlformats.org/officeDocument/2006/relationships/hyperlink" Target="https://github.com/hiyouga/LLaMA-Factor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nslothai/unsloth" TargetMode="External"/><Relationship Id="rId4" Type="http://schemas.openxmlformats.org/officeDocument/2006/relationships/hyperlink" Target="https://github.com/deepspeedai/DeepSpee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llm.ai/en/latest/features/quantization/bnb.html" TargetMode="External"/><Relationship Id="rId2" Type="http://schemas.openxmlformats.org/officeDocument/2006/relationships/hyperlink" Target="https://docs.vllm.ai/en/latest/features/quantization/auto_awq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314" TargetMode="External"/><Relationship Id="rId2" Type="http://schemas.openxmlformats.org/officeDocument/2006/relationships/hyperlink" Target="https://github.com/huggingface/pef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imDettmers/bitsandbyte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learn/agents-course/unit0/introduction" TargetMode="External"/><Relationship Id="rId7" Type="http://schemas.openxmlformats.org/officeDocument/2006/relationships/hyperlink" Target="https://github.com/rasbt/LLMs-from-scratch" TargetMode="External"/><Relationship Id="rId2" Type="http://schemas.openxmlformats.org/officeDocument/2006/relationships/hyperlink" Target="https://huggingface.co/cour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ing.com/books/build-a-large-language-model-from-scratch" TargetMode="External"/><Relationship Id="rId5" Type="http://schemas.openxmlformats.org/officeDocument/2006/relationships/hyperlink" Target="https://www.youtube.com/@AndrejKarpathy" TargetMode="External"/><Relationship Id="rId4" Type="http://schemas.openxmlformats.org/officeDocument/2006/relationships/hyperlink" Target="https://www.deeplearning.ai/short-courses/langchain-chat-with-your-data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" TargetMode="External"/><Relationship Id="rId2" Type="http://schemas.openxmlformats.org/officeDocument/2006/relationships/hyperlink" Target="https://docs.vllm.ai/en/latest/usag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nslothai/unsloth" TargetMode="External"/><Relationship Id="rId5" Type="http://schemas.openxmlformats.org/officeDocument/2006/relationships/hyperlink" Target="https://www.deeplearning.ai/short-courses/how-transformer-llms-work/" TargetMode="External"/><Relationship Id="rId4" Type="http://schemas.openxmlformats.org/officeDocument/2006/relationships/hyperlink" Target="https://jalammar.github.io/illustrated-transformer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lab.research.google.com/drive/1vYVzlMtV62EVDJEs3buVjOWq38ttDG4X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Modern NLP with Large Language Models: Techniques, Tools, and Challenges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Md Shahidul Salim</a:t>
            </a:r>
          </a:p>
          <a:p>
            <a:r>
              <a:rPr lang="en-US" dirty="0"/>
              <a:t>Graduate Research Assistant, 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University of Massachusetts Lowell</a:t>
            </a: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Date: 26 June 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BA88-B800-D058-B159-D318E199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Ways They Learn Language</a:t>
            </a:r>
          </a:p>
        </p:txBody>
      </p:sp>
      <p:pic>
        <p:nvPicPr>
          <p:cNvPr id="4" name="Content Placeholder 3" descr="Example of causal language modeling in which the next word from a sentence is predicted.">
            <a:extLst>
              <a:ext uri="{FF2B5EF4-FFF2-40B4-BE49-F238E27FC236}">
                <a16:creationId xmlns:a16="http://schemas.microsoft.com/office/drawing/2014/main" id="{7A535582-B8FF-17B3-767E-9D1B5DB8D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849" y="1851518"/>
            <a:ext cx="5127094" cy="21592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95D52-10C7-2847-7342-28FCE8B80113}"/>
              </a:ext>
            </a:extLst>
          </p:cNvPr>
          <p:cNvSpPr txBox="1"/>
          <p:nvPr/>
        </p:nvSpPr>
        <p:spPr>
          <a:xfrm>
            <a:off x="5531836" y="2224561"/>
            <a:ext cx="630424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1) Causal Language Modeling (like GPT)</a:t>
            </a:r>
          </a:p>
          <a:p>
            <a:r>
              <a:rPr lang="en-US" sz="2400" dirty="0">
                <a:ea typeface="+mn-lt"/>
                <a:cs typeface="+mn-lt"/>
              </a:rPr>
              <a:t>The model sees a sentence like: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“The dog chased the __”</a:t>
            </a:r>
          </a:p>
          <a:p>
            <a:r>
              <a:rPr lang="en-US" sz="2400" dirty="0">
                <a:ea typeface="+mn-lt"/>
                <a:cs typeface="+mn-lt"/>
              </a:rPr>
              <a:t>It tries to guess the next word (maybe: “cat”).</a:t>
            </a:r>
          </a:p>
          <a:p>
            <a:r>
              <a:rPr lang="en-US" sz="2400" dirty="0">
                <a:ea typeface="+mn-lt"/>
                <a:cs typeface="+mn-lt"/>
              </a:rPr>
              <a:t>It reads text from left to right, one word at a time.</a:t>
            </a:r>
          </a:p>
          <a:p>
            <a:r>
              <a:rPr lang="en-US" sz="2400" dirty="0">
                <a:ea typeface="+mn-lt"/>
                <a:cs typeface="+mn-lt"/>
              </a:rPr>
              <a:t>2) Masked Language Modeling (like BERT)</a:t>
            </a:r>
          </a:p>
          <a:p>
            <a:r>
              <a:rPr lang="en-US" sz="2400" dirty="0">
                <a:ea typeface="+mn-lt"/>
                <a:cs typeface="+mn-lt"/>
              </a:rPr>
              <a:t>The model sees a sentence like: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“The [MASK] is blue.”</a:t>
            </a:r>
          </a:p>
          <a:p>
            <a:r>
              <a:rPr lang="en-US" sz="2400" dirty="0">
                <a:ea typeface="+mn-lt"/>
                <a:cs typeface="+mn-lt"/>
              </a:rPr>
              <a:t>It tries to guess the masked word (maybe: “sky”).</a:t>
            </a:r>
          </a:p>
        </p:txBody>
      </p:sp>
      <p:sp>
        <p:nvSpPr>
          <p:cNvPr id="6" name="AutoShape 2" descr="Example of masked language modeling in which a masked word from a sentence is predicted.">
            <a:extLst>
              <a:ext uri="{FF2B5EF4-FFF2-40B4-BE49-F238E27FC236}">
                <a16:creationId xmlns:a16="http://schemas.microsoft.com/office/drawing/2014/main" id="{12D9DE86-A513-B682-649D-935F4CA87E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Example of masked language modeling in which a masked word from a sentence is predicted.">
            <a:extLst>
              <a:ext uri="{FF2B5EF4-FFF2-40B4-BE49-F238E27FC236}">
                <a16:creationId xmlns:a16="http://schemas.microsoft.com/office/drawing/2014/main" id="{B534320E-1346-AAD5-8196-A91436599B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0FD90-233C-66C5-0CEE-408479E98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36" y="4171628"/>
            <a:ext cx="5052233" cy="21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7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01CBA-5E65-F118-50BB-BB7A378F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Fine-Tuning: 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59DA-BF74-5C2A-9C3D-30AECFE3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964"/>
            <a:ext cx="10515600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000" dirty="0">
                <a:ea typeface="+mn-lt"/>
                <a:cs typeface="+mn-lt"/>
              </a:rPr>
              <a:t>Why needed?</a:t>
            </a:r>
            <a:br>
              <a:rPr lang="en-US" sz="3000" dirty="0">
                <a:ea typeface="+mn-lt"/>
                <a:cs typeface="+mn-lt"/>
              </a:rPr>
            </a:br>
            <a:r>
              <a:rPr lang="en-US" sz="3000" dirty="0">
                <a:ea typeface="+mn-lt"/>
                <a:cs typeface="+mn-lt"/>
              </a:rPr>
              <a:t> Pretrained models understand language but aren’t optimized for specific tasks like Q&amp;A, summarization, or translation.</a:t>
            </a:r>
          </a:p>
          <a:p>
            <a:r>
              <a:rPr lang="en-US" sz="3000" dirty="0">
                <a:ea typeface="+mn-lt"/>
                <a:cs typeface="+mn-lt"/>
              </a:rPr>
              <a:t>Fine-tuning Process:</a:t>
            </a:r>
            <a:br>
              <a:rPr lang="en-US" sz="3000" dirty="0">
                <a:ea typeface="+mn-lt"/>
                <a:cs typeface="+mn-lt"/>
              </a:rPr>
            </a:br>
            <a:r>
              <a:rPr lang="en-US" sz="3000" dirty="0">
                <a:ea typeface="+mn-lt"/>
                <a:cs typeface="+mn-lt"/>
              </a:rPr>
              <a:t> ➤ Use human-labeled datasets</a:t>
            </a:r>
            <a:br>
              <a:rPr lang="en-US" sz="3000" dirty="0">
                <a:ea typeface="+mn-lt"/>
                <a:cs typeface="+mn-lt"/>
              </a:rPr>
            </a:br>
            <a:r>
              <a:rPr lang="en-US" sz="3000" dirty="0">
                <a:ea typeface="+mn-lt"/>
                <a:cs typeface="+mn-lt"/>
              </a:rPr>
              <a:t> ➤ Train the model on a specific task</a:t>
            </a:r>
          </a:p>
          <a:p>
            <a:r>
              <a:rPr lang="en-US" sz="3000" dirty="0">
                <a:ea typeface="+mn-lt"/>
                <a:cs typeface="+mn-lt"/>
              </a:rPr>
              <a:t>Examples:</a:t>
            </a:r>
          </a:p>
          <a:p>
            <a:pPr lvl="1"/>
            <a:r>
              <a:rPr lang="en-US" sz="3000" dirty="0">
                <a:ea typeface="+mn-lt"/>
                <a:cs typeface="+mn-lt"/>
              </a:rPr>
              <a:t>Sentiment Analysis</a:t>
            </a:r>
          </a:p>
          <a:p>
            <a:pPr lvl="1"/>
            <a:r>
              <a:rPr lang="en-US" sz="3000" dirty="0">
                <a:ea typeface="+mn-lt"/>
                <a:cs typeface="+mn-lt"/>
              </a:rPr>
              <a:t>Medical Text Summarization</a:t>
            </a:r>
          </a:p>
          <a:p>
            <a:pPr lvl="1"/>
            <a:r>
              <a:rPr lang="en-US" sz="3000" dirty="0">
                <a:ea typeface="+mn-lt"/>
                <a:cs typeface="+mn-lt"/>
              </a:rPr>
              <a:t>Chatbots</a:t>
            </a:r>
          </a:p>
          <a:p>
            <a:pPr lvl="1"/>
            <a:r>
              <a:rPr lang="en-US" sz="3000" dirty="0">
                <a:ea typeface="+mn-lt"/>
                <a:cs typeface="+mn-lt"/>
              </a:rPr>
              <a:t>🧩 “Fine-tuning helps models go from knowing language to using it effectively.”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4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D3FB-DA95-0AA0-CB9A-34086F5A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phone&#10;&#10;AI-generated content may be incorrect.">
            <a:extLst>
              <a:ext uri="{FF2B5EF4-FFF2-40B4-BE49-F238E27FC236}">
                <a16:creationId xmlns:a16="http://schemas.microsoft.com/office/drawing/2014/main" id="{35B4B48B-3135-E2D2-868D-2DD24237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47" y="277014"/>
            <a:ext cx="6020500" cy="1751039"/>
          </a:xfr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E9BE5086-B50D-EF68-B08D-4DD6A275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827" y="491089"/>
            <a:ext cx="5244170" cy="136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62C39-44C3-3EDB-C690-44604EBF7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47" y="2896547"/>
            <a:ext cx="6038515" cy="1665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38DB7-2934-F571-FFAC-FBC481F83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21" y="4777940"/>
            <a:ext cx="6000838" cy="11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1004-0E09-46D3-43EB-BB8B6D1F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Transformer architecture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AutoShape 2" descr="Architecture of a Transformers models">
            <a:extLst>
              <a:ext uri="{FF2B5EF4-FFF2-40B4-BE49-F238E27FC236}">
                <a16:creationId xmlns:a16="http://schemas.microsoft.com/office/drawing/2014/main" id="{ECEC7671-163D-D1F9-85FF-44D3323D8D4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2C6A6-9D1E-62CE-2080-DEBD3C3AD38D}"/>
              </a:ext>
            </a:extLst>
          </p:cNvPr>
          <p:cNvSpPr txBox="1"/>
          <p:nvPr/>
        </p:nvSpPr>
        <p:spPr>
          <a:xfrm>
            <a:off x="6131574" y="1918582"/>
            <a:ext cx="609694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en-US" sz="2400" dirty="0">
                <a:ea typeface="+mn-lt"/>
                <a:cs typeface="+mn-lt"/>
              </a:rPr>
              <a:t>Encoder-only models: Good for tasks that require understanding of the input, such as sentence classification and named entity recognition. Ex: BERT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dirty="0">
                <a:ea typeface="+mn-lt"/>
                <a:cs typeface="+mn-lt"/>
              </a:rPr>
              <a:t>Decoder-only models: Good for generative tasks such as text generation. Ex: GPT, Llama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dirty="0">
                <a:ea typeface="+mn-lt"/>
                <a:cs typeface="+mn-lt"/>
              </a:rPr>
              <a:t>Encoder-decoder models or sequence-to-sequence models: Good for generative tasks that require an input, such as translation or summarization. Ex: T5, BART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965FF8-03A4-1EC1-CAC7-D0C995F9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32" y="1084404"/>
            <a:ext cx="4954970" cy="3384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CCEC04-FBBD-2A49-8F11-7BAD242D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1" y="4820290"/>
            <a:ext cx="5684274" cy="16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2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AFE3-D4B7-4812-D995-2BA45BB4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4E87A-F6A8-2B89-2791-0EE7ED73E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7D787-8D7C-0646-EAE6-797620E0C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94" y="1655797"/>
            <a:ext cx="7772400" cy="483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3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D573-7A75-4C17-EEC5-2AD3C87B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in Detail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41F0-7F94-923C-5FF8-F0AA6D8C4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12E0F-4D61-E4BC-6763-6164EBAC4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62" y="1542855"/>
            <a:ext cx="7772400" cy="4950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035F9-A77A-1D0C-FF28-21E0523743BB}"/>
              </a:ext>
            </a:extLst>
          </p:cNvPr>
          <p:cNvSpPr txBox="1"/>
          <p:nvPr/>
        </p:nvSpPr>
        <p:spPr>
          <a:xfrm>
            <a:off x="6156158" y="902295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itchFamily="2" charset="0"/>
              </a:rPr>
              <a:t>The </a:t>
            </a:r>
            <a:r>
              <a:rPr lang="en-US" b="1" i="0" dirty="0">
                <a:solidFill>
                  <a:srgbClr val="222222"/>
                </a:solidFill>
                <a:effectLst/>
                <a:latin typeface="Helvetica" pitchFamily="2" charset="0"/>
              </a:rPr>
              <a:t>first step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itchFamily="2" charset="0"/>
              </a:rPr>
              <a:t> in calculating self-attention is to create three vectors from each of the encoder’s input vectors (in this case, the embedding of each word).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0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C92A-B10A-D716-D12E-63730E2C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in Detail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5BA8F5-D105-E419-EDC7-5C4104A84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68" y="2141538"/>
            <a:ext cx="6192042" cy="3566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88DE9-C6FF-56B4-1F7C-BAA7639F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20" y="2464067"/>
            <a:ext cx="6415779" cy="43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3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18C7-4BE5-FE0B-C64F-1D88C827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63BB6-6BE0-FCB4-4E41-2C5CE7947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52F29-A664-A0C9-FA89-F117EFD2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7" y="1681847"/>
            <a:ext cx="5113873" cy="5176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031A2-4926-8DF8-F1B2-39161E45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05" y="2579571"/>
            <a:ext cx="5923649" cy="33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22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12D0-C12C-AD17-A5EE-48A617A6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attention heads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6BF8E1-B108-85B5-0BFC-32E11E710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616" y="1825625"/>
            <a:ext cx="68227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23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1AFF-4929-5A55-547B-96ADC9E2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Eight different times with different weight matrices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C569F5-958D-B7EB-AB26-89CE6273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277" y="2008506"/>
            <a:ext cx="85569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6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AD4C-4937-9DC3-758E-E952B0AC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9FAA5-D59C-6690-063B-08FF04882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What Are Large Language Models (LLMs)?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How Do They Work?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Applications Across Industries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Tools &amp; Ecosystem Overview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Customizing and Using LLMs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Challenges and Limitations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3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AB9E-C878-F54E-AA0D-7A74CE9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 them by an additional weights matrix WO.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214BA0-26B7-007F-7A48-BE007C4E5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969" y="1921878"/>
            <a:ext cx="8456062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88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0790-147E-1291-0090-CED7DC2B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view of multi-headed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B35D-DFF6-9A15-EA95-FCB4734D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70906-D424-EA91-2C29-884403B4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10" y="1546309"/>
            <a:ext cx="8983980" cy="50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6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1DBC-9EA8-5A6D-2928-D4A0A604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Representing The Order of The Sequence Using Positional Encoding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2178-F873-4D1B-CA63-53589EF72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A3AD2-281A-EDBE-F4E9-03244157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30" y="2506383"/>
            <a:ext cx="9590193" cy="29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08114-8733-6899-025C-B5E11AEB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FD00-FB94-5B27-AAEF-ADDDB52A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14DFE-D472-8CE5-DCA9-43B38654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934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4183B-E104-50EA-DF3F-17181B25059C}"/>
              </a:ext>
            </a:extLst>
          </p:cNvPr>
          <p:cNvSpPr txBox="1"/>
          <p:nvPr/>
        </p:nvSpPr>
        <p:spPr>
          <a:xfrm>
            <a:off x="7553425" y="280618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itchFamily="2" charset="0"/>
              </a:rPr>
              <a:t> </a:t>
            </a:r>
            <a:r>
              <a:rPr lang="en-US" b="0" i="0" u="none" strike="noStrike" dirty="0">
                <a:solidFill>
                  <a:srgbClr val="4183C4"/>
                </a:solidFill>
                <a:effectLst/>
                <a:latin typeface="Helvetica" pitchFamily="2" charset="0"/>
                <a:hlinkClick r:id="rId3"/>
              </a:rPr>
              <a:t>layer-normalization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4020-AE4A-E967-C27C-32B07CD8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information 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C5238-6472-03A2-874E-3E63B7F5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DA789-4E95-39CA-F1F9-F992C9B2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86" y="2273743"/>
            <a:ext cx="7935227" cy="458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0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55EE-7BBE-B469-266E-F6EC2DEE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side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351E63-0BCB-8018-99EE-D8ABF52DE9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57" y="2074160"/>
            <a:ext cx="79205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5D2D4-779F-FF7B-58C7-9E4D3CCE17BF}"/>
              </a:ext>
            </a:extLst>
          </p:cNvPr>
          <p:cNvSpPr txBox="1"/>
          <p:nvPr/>
        </p:nvSpPr>
        <p:spPr>
          <a:xfrm>
            <a:off x="4966634" y="4957011"/>
            <a:ext cx="7141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itchFamily="2" charset="0"/>
              </a:rPr>
              <a:t>The output of the top encoder is then transformed into a set of attention vectors K and V.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itchFamily="2" charset="0"/>
              </a:rPr>
              <a:t>These are to be used by each decoder in its “encoder-decoder attention” layer which helps the decoder focus on appropriate places in the input sequence.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64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77AB-571D-213B-3908-6DB48FFA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Behind the pipeline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844451-CE93-535A-C5B3-2B1F3DF33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5" y="2087607"/>
            <a:ext cx="4614714" cy="2034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8D6C6-7CB0-94BE-7310-8BBAC695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" y="4518971"/>
            <a:ext cx="6900140" cy="2339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95B41-5309-AD6A-67F8-65181604FBD2}"/>
              </a:ext>
            </a:extLst>
          </p:cNvPr>
          <p:cNvSpPr txBox="1"/>
          <p:nvPr/>
        </p:nvSpPr>
        <p:spPr>
          <a:xfrm>
            <a:off x="5689916" y="1387662"/>
            <a:ext cx="60969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Select the model and tokenizer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Splitting the input into words, </a:t>
            </a:r>
            <a:r>
              <a:rPr lang="en-US" sz="2400" dirty="0" err="1">
                <a:ea typeface="+mn-lt"/>
                <a:cs typeface="+mn-lt"/>
              </a:rPr>
              <a:t>subwords</a:t>
            </a:r>
            <a:r>
              <a:rPr lang="en-US" sz="2400" dirty="0">
                <a:ea typeface="+mn-lt"/>
                <a:cs typeface="+mn-lt"/>
              </a:rPr>
              <a:t>, or symbols (like punctuation) that are called tokens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Mapping each token to an integer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Adding additional inputs that may be useful to the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14DDFD-8036-B059-438F-CF5BC1230132}"/>
              </a:ext>
            </a:extLst>
          </p:cNvPr>
          <p:cNvSpPr txBox="1"/>
          <p:nvPr/>
        </p:nvSpPr>
        <p:spPr>
          <a:xfrm>
            <a:off x="6155162" y="3897952"/>
            <a:ext cx="60969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https://colab.research.google.com/drive/1_1igzhcml_JC8ZDUoCZ4mFq91QQ8eKpM?usp=sharing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4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4B115-A14D-C782-C2DF-A14DC8D0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6AAF1-196D-48C9-80EA-82A315764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Tokenizers convert text into numerical representations that NLP models can process.</a:t>
            </a:r>
          </a:p>
          <a:p>
            <a:r>
              <a:rPr lang="en-US" dirty="0"/>
              <a:t>Tokenization Methods</a:t>
            </a:r>
          </a:p>
          <a:p>
            <a:pPr lvl="1"/>
            <a:r>
              <a:rPr lang="en-US" dirty="0"/>
              <a:t>Word-based Tokenization</a:t>
            </a:r>
          </a:p>
          <a:p>
            <a:pPr lvl="1"/>
            <a:r>
              <a:rPr lang="en-US" dirty="0"/>
              <a:t>Character-based Tokenization</a:t>
            </a:r>
          </a:p>
          <a:p>
            <a:pPr lvl="1"/>
            <a:r>
              <a:rPr lang="en-US" dirty="0" err="1"/>
              <a:t>Subword</a:t>
            </a:r>
            <a:r>
              <a:rPr lang="en-US" dirty="0"/>
              <a:t> based Tokenization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4920C-5FE5-6BD5-3A30-0CF8C1D2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23931"/>
            <a:ext cx="5671107" cy="3153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C99E30-4CDF-E765-E43D-D4186BC9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16" y="5777334"/>
            <a:ext cx="5476224" cy="1001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9B663-50CA-DC3B-6450-6B5A33F0A0AC}"/>
              </a:ext>
            </a:extLst>
          </p:cNvPr>
          <p:cNvSpPr txBox="1"/>
          <p:nvPr/>
        </p:nvSpPr>
        <p:spPr>
          <a:xfrm>
            <a:off x="0" y="5108538"/>
            <a:ext cx="60969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https://colab.research.google.com/drive/1RXcIhLUT3GftinupKR9YO43_PIklHGLL?usp=sharing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32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8312-FB46-E1F0-C329-9555E346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6313-2141-188B-0592-C84E9B8A6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+mn-lt"/>
                <a:cs typeface="+mn-lt"/>
              </a:rPr>
              <a:t>Byte-level BPE, as used in GPT-2</a:t>
            </a:r>
          </a:p>
          <a:p>
            <a:r>
              <a:rPr lang="en-US" sz="2400" dirty="0" err="1">
                <a:ea typeface="+mn-lt"/>
                <a:cs typeface="+mn-lt"/>
              </a:rPr>
              <a:t>WordPiece</a:t>
            </a:r>
            <a:r>
              <a:rPr lang="en-US" sz="2400" dirty="0">
                <a:ea typeface="+mn-lt"/>
                <a:cs typeface="+mn-lt"/>
              </a:rPr>
              <a:t>, as used in BERT</a:t>
            </a:r>
          </a:p>
          <a:p>
            <a:r>
              <a:rPr lang="en-US" sz="2400" dirty="0" err="1">
                <a:ea typeface="+mn-lt"/>
                <a:cs typeface="+mn-lt"/>
              </a:rPr>
              <a:t>SentencePiece</a:t>
            </a:r>
            <a:r>
              <a:rPr lang="en-US" sz="2400" dirty="0">
                <a:ea typeface="+mn-lt"/>
                <a:cs typeface="+mn-lt"/>
              </a:rPr>
              <a:t> or Unigram, as used in several multilingual models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5702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C120-CBD1-386C-7137-F7D54D60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Fine-tuning a pretrained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3C2C-3764-A297-18D6-3880C5DBF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: select your model</a:t>
            </a:r>
          </a:p>
          <a:p>
            <a:r>
              <a:rPr lang="en-US" dirty="0"/>
              <a:t>2) Dynamic padding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9ABD7-3B72-676C-1462-13F4E8CC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95" y="2905150"/>
            <a:ext cx="5624477" cy="19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8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BE7C-FA34-70A8-46A3-40038F6C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Natural Language Processing and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7BC0-FE64-4E7A-AA4B-D0BBC479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NLP is a field of linguistics and machine learning focused on understanding everything related to human language. </a:t>
            </a:r>
          </a:p>
          <a:p>
            <a:r>
              <a:rPr lang="en-US" dirty="0">
                <a:ea typeface="+mn-lt"/>
                <a:cs typeface="+mn-lt"/>
              </a:rPr>
              <a:t>The aim of NLP tasks is not only to understand single words individually, but to be able to understand the context of those words.</a:t>
            </a:r>
          </a:p>
          <a:p>
            <a:r>
              <a:rPr lang="en-US" dirty="0"/>
              <a:t>LLMs (Large Language Models) like Llama, GPT, and Claude are powerful NLP models trained on vast data, capable of handling diverse language tasks with minimal fine-tuning.</a:t>
            </a:r>
          </a:p>
        </p:txBody>
      </p:sp>
    </p:spTree>
    <p:extLst>
      <p:ext uri="{BB962C8B-B14F-4D97-AF65-F5344CB8AC3E}">
        <p14:creationId xmlns:p14="http://schemas.microsoft.com/office/powerpoint/2010/main" val="1538865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FBA9-87D2-72FE-6B24-27449A73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73320-C565-9825-E04A-2EF2E83E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https://ollama.com/</a:t>
            </a:r>
            <a:endParaRPr lang="en-US" dirty="0"/>
          </a:p>
          <a:p>
            <a:r>
              <a:rPr lang="en-US" dirty="0">
                <a:hlinkClick r:id="rId3"/>
              </a:rPr>
              <a:t>https://docs.vllm.ai/en/latest/</a:t>
            </a:r>
            <a:endParaRPr lang="en-US" dirty="0"/>
          </a:p>
          <a:p>
            <a:r>
              <a:rPr lang="en-US" dirty="0"/>
              <a:t>Hugging face</a:t>
            </a:r>
          </a:p>
          <a:p>
            <a:r>
              <a:rPr lang="en-US" dirty="0">
                <a:hlinkClick r:id="rId4"/>
              </a:rPr>
              <a:t>https://github.com/unslothai/unsloth</a:t>
            </a:r>
            <a:endParaRPr lang="en-US" dirty="0"/>
          </a:p>
          <a:p>
            <a:r>
              <a:rPr lang="en-US" dirty="0"/>
              <a:t>LM studio</a:t>
            </a:r>
          </a:p>
          <a:p>
            <a:r>
              <a:rPr lang="en-US" dirty="0"/>
              <a:t>GPU </a:t>
            </a:r>
            <a:r>
              <a:rPr lang="en-US" dirty="0" err="1"/>
              <a:t>vram</a:t>
            </a:r>
            <a:r>
              <a:rPr lang="en-US" dirty="0"/>
              <a:t> calculation</a:t>
            </a:r>
          </a:p>
          <a:p>
            <a:pPr lvl="1"/>
            <a:r>
              <a:rPr lang="en-US" dirty="0">
                <a:hlinkClick r:id="rId5"/>
              </a:rPr>
              <a:t>https://huggingface.co/settings/local-apps?fromRepo=QuantFactory/Qwen2.5-7B-GGUF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https://apxml.com/tools/vram-calculator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27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1124-2B3B-5705-3CEC-841856A1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739" y="2766218"/>
            <a:ext cx="10515600" cy="1325563"/>
          </a:xfrm>
        </p:spPr>
        <p:txBody>
          <a:bodyPr/>
          <a:lstStyle/>
          <a:p>
            <a:r>
              <a:rPr lang="en-US" dirty="0"/>
              <a:t>Inference Practice Code</a:t>
            </a:r>
          </a:p>
        </p:txBody>
      </p:sp>
    </p:spTree>
    <p:extLst>
      <p:ext uri="{BB962C8B-B14F-4D97-AF65-F5344CB8AC3E}">
        <p14:creationId xmlns:p14="http://schemas.microsoft.com/office/powerpoint/2010/main" val="3336923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5828-3DBF-AA9D-8560-8CAA6F7B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07CE-91A0-48B8-A4FD-A7F798C14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https://github.com/hiyouga/LLaMA-Factory</a:t>
            </a:r>
            <a:endParaRPr lang="en-US" dirty="0"/>
          </a:p>
          <a:p>
            <a:r>
              <a:rPr lang="en-US" dirty="0">
                <a:hlinkClick r:id="rId3"/>
              </a:rPr>
              <a:t>https://axolotl.ai/</a:t>
            </a:r>
            <a:endParaRPr lang="en-US" dirty="0"/>
          </a:p>
          <a:p>
            <a:r>
              <a:rPr lang="en-US" dirty="0">
                <a:hlinkClick r:id="rId4"/>
              </a:rPr>
              <a:t>https://github.com/deepspeedai/DeepSpeed</a:t>
            </a:r>
            <a:endParaRPr lang="en-US" dirty="0"/>
          </a:p>
          <a:p>
            <a:r>
              <a:rPr lang="en-US" dirty="0">
                <a:hlinkClick r:id="rId5"/>
              </a:rPr>
              <a:t>https://github.com/unslothai/unsloth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68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EEAF-527D-7615-9DB2-124870BA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CCEF6A-8589-C137-8B9A-A705AD8EB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732" y="1825625"/>
            <a:ext cx="99285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31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BEEA-5FD3-0478-58E2-BA4BFB24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B7FC-ED30-33EE-AAAD-40D270E2C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technique to reduce the computational and memory costs of running inference by representing the weights and activations with low-precision data types like 8-bit integer (int8) instead of the usual 32-bit floating point (float32).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7F286-84A0-C204-9791-4F0BCCCF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36" y="3931710"/>
            <a:ext cx="7772400" cy="2149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8F6AA-9974-8C04-5DE1-59EE6FA9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927" y="412496"/>
            <a:ext cx="7772400" cy="1230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7F7F1-D3CA-EEB6-E8FE-3C341308DFD0}"/>
              </a:ext>
            </a:extLst>
          </p:cNvPr>
          <p:cNvSpPr txBox="1"/>
          <p:nvPr/>
        </p:nvSpPr>
        <p:spPr>
          <a:xfrm>
            <a:off x="5163127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Accumulation = Needs </a:t>
            </a:r>
            <a:r>
              <a:rPr lang="en-US" b="1" dirty="0"/>
              <a:t>larger data types</a:t>
            </a:r>
            <a:r>
              <a:rPr lang="en-US" dirty="0"/>
              <a:t> to avoid overflow or precision loss.</a:t>
            </a:r>
          </a:p>
        </p:txBody>
      </p:sp>
    </p:spTree>
    <p:extLst>
      <p:ext uri="{BB962C8B-B14F-4D97-AF65-F5344CB8AC3E}">
        <p14:creationId xmlns:p14="http://schemas.microsoft.com/office/powerpoint/2010/main" val="304803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0233-D5DF-173C-ECB2-D0CEEFF2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6BE8A-286D-D33A-FA79-3252C55D1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AutoAWQ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https://docs.vllm.ai/en/latest/features/quantization/auto_awq.html</a:t>
            </a:r>
            <a:r>
              <a:rPr lang="en-US" dirty="0"/>
              <a:t>)</a:t>
            </a:r>
          </a:p>
          <a:p>
            <a:r>
              <a:rPr lang="en-US" dirty="0" err="1"/>
              <a:t>BitsAndBytes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https://docs.vllm.ai/en/latest/features/quantization/bnb.html</a:t>
            </a:r>
            <a:r>
              <a:rPr lang="en-US" dirty="0"/>
              <a:t>)</a:t>
            </a:r>
          </a:p>
          <a:p>
            <a:r>
              <a:rPr lang="en-US" dirty="0"/>
              <a:t>GGUF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68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C2F8-FDC7-213A-7A22-6DB5C2D7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2A3CA2-DF9F-D00B-B6C2-483C36028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53" y="1825625"/>
            <a:ext cx="87206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4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C688-881F-2528-6A5E-6054157F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 to Use What?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6EACC-98BD-D230-949A-FFCED3431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0" y="1937544"/>
            <a:ext cx="693901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AutoAWQ</a:t>
            </a:r>
            <a:r>
              <a:rPr lang="en-US" dirty="0"/>
              <a:t> if you want maximum GPU inference speed for AWQ-compatible models on NVIDIA hardware.</a:t>
            </a:r>
          </a:p>
          <a:p>
            <a:r>
              <a:rPr lang="en-US" dirty="0"/>
              <a:t>Use </a:t>
            </a:r>
            <a:r>
              <a:rPr lang="en-US" dirty="0" err="1"/>
              <a:t>BitsAndBytes</a:t>
            </a:r>
            <a:r>
              <a:rPr lang="en-US" dirty="0"/>
              <a:t> if you're doing </a:t>
            </a:r>
            <a:r>
              <a:rPr lang="en-US" dirty="0" err="1"/>
              <a:t>PyTorch</a:t>
            </a:r>
            <a:r>
              <a:rPr lang="en-US" dirty="0"/>
              <a:t>-based model loading and want simple quantization with Hugging Face.</a:t>
            </a:r>
          </a:p>
          <a:p>
            <a:r>
              <a:rPr lang="en-US" dirty="0"/>
              <a:t>Use GGUF if you want portable, offline, and CPU-compatible inference (e.g., on laptops, mobile, Raspberry Pi).</a:t>
            </a:r>
          </a:p>
          <a:p>
            <a:r>
              <a:rPr lang="en-US" dirty="0"/>
              <a:t>Transformers supports the AWQ and GPTQ quantization algorithms and it supports 8-bit and 4-bit quantization with </a:t>
            </a:r>
            <a:r>
              <a:rPr lang="en-US" dirty="0" err="1"/>
              <a:t>bitsandbytes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6883D-7DBD-2B57-BA96-20CA5F8A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0" y="3033883"/>
            <a:ext cx="5425440" cy="3143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89093F-D7CA-7D3D-0AB5-8F4D3659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15" y="113847"/>
            <a:ext cx="2542085" cy="28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95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FC01-FBC7-C95C-E8BD-D458A4A1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Low-Rank Adaptation of Large Language Models 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33079-9159-E151-10F5-BD5CB6135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+mn-lt"/>
                <a:cs typeface="+mn-lt"/>
              </a:rPr>
              <a:t>A parameter-efficient fine-tuning technique that allows you to adapt a large pre-trained model to a downstream task without needing to update all of its parameters.</a:t>
            </a:r>
          </a:p>
          <a:p>
            <a:r>
              <a:rPr lang="en-US" sz="2400" dirty="0" err="1">
                <a:ea typeface="+mn-lt"/>
                <a:cs typeface="+mn-lt"/>
              </a:rPr>
              <a:t>LoRA</a:t>
            </a:r>
            <a:r>
              <a:rPr lang="en-US" sz="2400" dirty="0">
                <a:ea typeface="+mn-lt"/>
                <a:cs typeface="+mn-lt"/>
              </a:rPr>
              <a:t> solves this by freezing the original weights of the pre-trained model and introducing small trainable matrices in certain layers.</a:t>
            </a:r>
          </a:p>
          <a:p>
            <a:r>
              <a:rPr lang="en-US" sz="2400" dirty="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PEFT</a:t>
            </a:r>
            <a:r>
              <a:rPr lang="en-US" sz="2400" dirty="0">
                <a:ea typeface="+mn-lt"/>
                <a:cs typeface="+mn-lt"/>
              </a:rPr>
              <a:t> from Hugging Face</a:t>
            </a:r>
          </a:p>
          <a:p>
            <a:r>
              <a:rPr lang="en-US" sz="24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QLoRA</a:t>
            </a:r>
            <a:r>
              <a:rPr lang="en-US" sz="2400" dirty="0">
                <a:ea typeface="+mn-lt"/>
                <a:cs typeface="+mn-lt"/>
              </a:rPr>
              <a:t>: Combines quantization with </a:t>
            </a:r>
            <a:r>
              <a:rPr lang="en-US" sz="2400" dirty="0" err="1">
                <a:ea typeface="+mn-lt"/>
                <a:cs typeface="+mn-lt"/>
              </a:rPr>
              <a:t>LoRA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LoRA with bitsandbytes</a:t>
            </a:r>
            <a:r>
              <a:rPr lang="en-US" sz="2400" dirty="0">
                <a:ea typeface="+mn-lt"/>
                <a:cs typeface="+mn-lt"/>
              </a:rPr>
              <a:t>: Optimized for low-bit training</a:t>
            </a:r>
          </a:p>
        </p:txBody>
      </p:sp>
    </p:spTree>
    <p:extLst>
      <p:ext uri="{BB962C8B-B14F-4D97-AF65-F5344CB8AC3E}">
        <p14:creationId xmlns:p14="http://schemas.microsoft.com/office/powerpoint/2010/main" val="984742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B125-39F9-6E8C-23A1-98B5D20C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10F7-2D4D-C7C1-761D-08DCE33A1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13B68-EFA9-D987-B6C1-8BACBDA6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92" y="1690326"/>
            <a:ext cx="7772400" cy="46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57B8-1DB8-FAE6-5E19-B388D74C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List of common NLP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0191-D16B-AA82-54AB-809A0BC02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Classifying whole sentences(sentiment analysis)</a:t>
            </a:r>
          </a:p>
          <a:p>
            <a:r>
              <a:rPr lang="en-US" dirty="0">
                <a:ea typeface="+mn-lt"/>
                <a:cs typeface="+mn-lt"/>
              </a:rPr>
              <a:t>Classifying each word in a sentence (POS tagging)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Generating text content</a:t>
            </a:r>
          </a:p>
          <a:p>
            <a:r>
              <a:rPr lang="en-US" dirty="0">
                <a:ea typeface="+mn-lt"/>
                <a:cs typeface="+mn-lt"/>
              </a:rPr>
              <a:t>Extracting an answer from a text</a:t>
            </a:r>
          </a:p>
          <a:p>
            <a:r>
              <a:rPr lang="en-US" dirty="0">
                <a:ea typeface="+mn-lt"/>
                <a:cs typeface="+mn-lt"/>
              </a:rPr>
              <a:t>Generating a new sentence from an input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18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BA95-17DC-92EC-E517-5DCF09C0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4D63B-9B15-EB7E-497A-BEA808CCF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r — </a:t>
            </a:r>
            <a:r>
              <a:rPr lang="en-US" b="1" dirty="0"/>
              <a:t>Rank of the </a:t>
            </a:r>
            <a:r>
              <a:rPr lang="en-US" b="1" dirty="0" err="1"/>
              <a:t>LoRA</a:t>
            </a:r>
            <a:r>
              <a:rPr lang="en-US" b="1" dirty="0"/>
              <a:t> matrices</a:t>
            </a:r>
            <a:endParaRPr lang="en-US" dirty="0"/>
          </a:p>
          <a:p>
            <a:pPr lvl="1"/>
            <a:r>
              <a:rPr lang="en-US" dirty="0"/>
              <a:t>Controls the dimensionality of the low-rank matrices A and B.</a:t>
            </a:r>
          </a:p>
          <a:p>
            <a:pPr lvl="1"/>
            <a:r>
              <a:rPr lang="en-US" b="1" dirty="0"/>
              <a:t>Default values</a:t>
            </a:r>
            <a:r>
              <a:rPr lang="en-US" dirty="0"/>
              <a:t>: Common values are 4, 8, or 16.</a:t>
            </a:r>
            <a:endParaRPr lang="en-US" b="1" dirty="0"/>
          </a:p>
          <a:p>
            <a:pPr lvl="1"/>
            <a:r>
              <a:rPr lang="en-US" b="1" dirty="0"/>
              <a:t>Higher r</a:t>
            </a:r>
            <a:r>
              <a:rPr lang="en-US" dirty="0"/>
              <a:t> → more trainable parameters → potentially better performance but more memory usage.</a:t>
            </a:r>
          </a:p>
          <a:p>
            <a:pPr lvl="1"/>
            <a:r>
              <a:rPr lang="en-US" b="1" dirty="0"/>
              <a:t>Lower r</a:t>
            </a:r>
            <a:r>
              <a:rPr lang="en-US" dirty="0"/>
              <a:t> → fewer parameters → more efficient but might underfit.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lora_alpha</a:t>
            </a:r>
            <a:r>
              <a:rPr lang="en-US" dirty="0"/>
              <a:t> — </a:t>
            </a:r>
            <a:r>
              <a:rPr lang="en-US" b="1" dirty="0"/>
              <a:t>Scaling factor</a:t>
            </a:r>
          </a:p>
          <a:p>
            <a:r>
              <a:rPr lang="en-US" b="1" dirty="0"/>
              <a:t>What it does</a:t>
            </a:r>
            <a:r>
              <a:rPr lang="en-US" dirty="0"/>
              <a:t>: Scales the output of the </a:t>
            </a:r>
            <a:r>
              <a:rPr lang="en-US" dirty="0" err="1"/>
              <a:t>LoRA</a:t>
            </a:r>
            <a:r>
              <a:rPr lang="en-US" dirty="0"/>
              <a:t> adapter.</a:t>
            </a:r>
          </a:p>
          <a:p>
            <a:r>
              <a:rPr lang="en-US" dirty="0"/>
              <a:t>During training, the adapter output is scaled by:</a:t>
            </a:r>
          </a:p>
          <a:p>
            <a:r>
              <a:rPr lang="en-US" b="1" dirty="0"/>
              <a:t>Higher alpha</a:t>
            </a:r>
            <a:r>
              <a:rPr lang="en-US" dirty="0"/>
              <a:t> = stronger contribution from the </a:t>
            </a:r>
            <a:r>
              <a:rPr lang="en-US" dirty="0" err="1"/>
              <a:t>LoRA</a:t>
            </a:r>
            <a:r>
              <a:rPr lang="en-US" dirty="0"/>
              <a:t> component.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32FEE-F8E8-A799-A4DC-DBF47A52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620" y="4783756"/>
            <a:ext cx="3098380" cy="6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99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9CCF-E4F8-6818-F01F-3B0EC2FF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127B-383A-331A-8674-49CCB8CB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err="1"/>
              <a:t>target_modules</a:t>
            </a:r>
            <a:r>
              <a:rPr lang="en-US" dirty="0"/>
              <a:t> — </a:t>
            </a:r>
            <a:r>
              <a:rPr lang="en-US" b="1" dirty="0"/>
              <a:t>Layers to insert </a:t>
            </a:r>
            <a:r>
              <a:rPr lang="en-US" b="1" dirty="0" err="1"/>
              <a:t>LoRA</a:t>
            </a:r>
            <a:r>
              <a:rPr lang="en-US" b="1" dirty="0"/>
              <a:t> into</a:t>
            </a:r>
          </a:p>
          <a:p>
            <a:pPr lvl="1"/>
            <a:r>
              <a:rPr lang="en-US" b="1" dirty="0"/>
              <a:t>What it does</a:t>
            </a:r>
            <a:r>
              <a:rPr lang="en-US" dirty="0"/>
              <a:t>: Tells </a:t>
            </a:r>
            <a:r>
              <a:rPr lang="en-US" dirty="0" err="1"/>
              <a:t>LoRA</a:t>
            </a:r>
            <a:r>
              <a:rPr lang="en-US" dirty="0"/>
              <a:t> which parts of the model should be modified.</a:t>
            </a:r>
            <a:endParaRPr lang="en-US" b="1" dirty="0"/>
          </a:p>
          <a:p>
            <a:pPr lvl="1"/>
            <a:r>
              <a:rPr lang="en-US" dirty="0"/>
              <a:t>For transformers: ["</a:t>
            </a:r>
            <a:r>
              <a:rPr lang="en-US" dirty="0" err="1"/>
              <a:t>q_proj</a:t>
            </a:r>
            <a:r>
              <a:rPr lang="en-US" dirty="0"/>
              <a:t>", "</a:t>
            </a:r>
            <a:r>
              <a:rPr lang="en-US" dirty="0" err="1"/>
              <a:t>v_proj</a:t>
            </a:r>
            <a:r>
              <a:rPr lang="en-US" dirty="0"/>
              <a:t>"] or ["</a:t>
            </a:r>
            <a:r>
              <a:rPr lang="en-US" dirty="0" err="1"/>
              <a:t>k_proj</a:t>
            </a:r>
            <a:r>
              <a:rPr lang="en-US" dirty="0"/>
              <a:t>", "</a:t>
            </a:r>
            <a:r>
              <a:rPr lang="en-US" dirty="0" err="1"/>
              <a:t>out_proj</a:t>
            </a:r>
            <a:r>
              <a:rPr lang="en-US" dirty="0"/>
              <a:t>"]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lora_dropout</a:t>
            </a:r>
            <a:r>
              <a:rPr lang="en-US" dirty="0"/>
              <a:t> — </a:t>
            </a:r>
            <a:r>
              <a:rPr lang="en-US" b="1" dirty="0"/>
              <a:t>Dropout on the adapter</a:t>
            </a:r>
          </a:p>
          <a:p>
            <a:pPr lvl="1"/>
            <a:r>
              <a:rPr lang="en-US" dirty="0"/>
              <a:t>Applies dropout </a:t>
            </a:r>
            <a:r>
              <a:rPr lang="en-US" i="1" dirty="0"/>
              <a:t>before</a:t>
            </a:r>
            <a:r>
              <a:rPr lang="en-US" dirty="0"/>
              <a:t> the </a:t>
            </a:r>
            <a:r>
              <a:rPr lang="en-US" dirty="0" err="1"/>
              <a:t>LoRA</a:t>
            </a:r>
            <a:r>
              <a:rPr lang="en-US" dirty="0"/>
              <a:t> adapter output is added to the original model.</a:t>
            </a:r>
          </a:p>
          <a:p>
            <a:pPr lvl="1"/>
            <a:r>
              <a:rPr lang="en-US" dirty="0"/>
              <a:t>Helps regularize the model and avoid overfitting.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task_type</a:t>
            </a:r>
            <a:r>
              <a:rPr lang="en-US" dirty="0"/>
              <a:t> — </a:t>
            </a:r>
            <a:r>
              <a:rPr lang="en-US" b="1" dirty="0"/>
              <a:t>What kind of task is being fine-tuned</a:t>
            </a:r>
          </a:p>
          <a:p>
            <a:pPr lvl="1"/>
            <a:r>
              <a:rPr lang="en-US" dirty="0" err="1"/>
              <a:t>TaskType.CAUSAL_LM</a:t>
            </a:r>
            <a:r>
              <a:rPr lang="en-US" dirty="0"/>
              <a:t> for GPT-like models (text generation)</a:t>
            </a:r>
          </a:p>
          <a:p>
            <a:pPr lvl="1"/>
            <a:r>
              <a:rPr lang="en-US" dirty="0"/>
              <a:t>TaskType.SEQ_2_SEQ_LM for T5-like models</a:t>
            </a:r>
          </a:p>
          <a:p>
            <a:pPr lvl="1"/>
            <a:r>
              <a:rPr lang="en-US" dirty="0" err="1"/>
              <a:t>TaskType.SEQ_CLS</a:t>
            </a:r>
            <a:r>
              <a:rPr lang="en-US" dirty="0"/>
              <a:t> for classification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32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DBC47-98DD-FCB3-A2EE-C97E538E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Finetuning using </a:t>
            </a:r>
            <a:r>
              <a:rPr lang="en-US" dirty="0" err="1"/>
              <a:t>Unsloth</a:t>
            </a:r>
            <a:r>
              <a:rPr lang="en-US" dirty="0"/>
              <a:t>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E7EE-E26A-26D7-91DF-E50F947D6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unslothai</a:t>
            </a:r>
            <a:r>
              <a:rPr lang="en-US" dirty="0"/>
              <a:t>/</a:t>
            </a:r>
            <a:r>
              <a:rPr lang="en-US" dirty="0" err="1"/>
              <a:t>unsloth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18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6FE2-E041-BACE-2A61-2C38FE8B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 augmented generation)</a:t>
            </a:r>
          </a:p>
        </p:txBody>
      </p:sp>
      <p:pic>
        <p:nvPicPr>
          <p:cNvPr id="3074" name="Picture 2" descr="index_diagram">
            <a:extLst>
              <a:ext uri="{FF2B5EF4-FFF2-40B4-BE49-F238E27FC236}">
                <a16:creationId xmlns:a16="http://schemas.microsoft.com/office/drawing/2014/main" id="{9064349A-CF5B-7C95-8913-2142B33498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85" y="1825625"/>
            <a:ext cx="865242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43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B156-B50C-14BF-BB5F-C187FBF2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 augmented generation)</a:t>
            </a:r>
          </a:p>
        </p:txBody>
      </p:sp>
      <p:pic>
        <p:nvPicPr>
          <p:cNvPr id="4098" name="Picture 2" descr="retrieval_diagram">
            <a:extLst>
              <a:ext uri="{FF2B5EF4-FFF2-40B4-BE49-F238E27FC236}">
                <a16:creationId xmlns:a16="http://schemas.microsoft.com/office/drawing/2014/main" id="{E6FD8622-E649-91AA-350A-7588F6FC17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1" y="1334233"/>
            <a:ext cx="84815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D9BC3-7E6A-9C6B-F910-AFB9A741AE20}"/>
              </a:ext>
            </a:extLst>
          </p:cNvPr>
          <p:cNvSpPr txBox="1"/>
          <p:nvPr/>
        </p:nvSpPr>
        <p:spPr>
          <a:xfrm>
            <a:off x="161222" y="6123543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/spaces/</a:t>
            </a:r>
            <a:r>
              <a:rPr lang="en-US" dirty="0" err="1"/>
              <a:t>mteb</a:t>
            </a:r>
            <a:r>
              <a:rPr lang="en-US" dirty="0"/>
              <a:t>/leaderboard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73BEA-8FEB-A374-8BF8-C1E01A3F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070" y="5738854"/>
            <a:ext cx="4697930" cy="1143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2BC2A-7AE3-FA94-FB9C-E1915C539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915" y="4379922"/>
            <a:ext cx="4855342" cy="11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9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2935-27AC-BB04-6B0F-8A7EB401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6BE8F-CD74-7ECD-2222-3FFA0E0CD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Hallucinations: They can generate incorrect information confidently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Lack of true understanding: They lack true understanding of the world and operate purely on statistical patterns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Bias: They may reproduce biases present in their training data or inputs.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Context windows: They have limited context windows (though this is improving)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Computational resources: They require significant computational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89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1047-08D3-D350-DCBF-EF288163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lose-up of a document&#10;&#10;AI-generated content may be incorrect.">
            <a:extLst>
              <a:ext uri="{FF2B5EF4-FFF2-40B4-BE49-F238E27FC236}">
                <a16:creationId xmlns:a16="http://schemas.microsoft.com/office/drawing/2014/main" id="{EDFFF2EA-DF69-C8D2-8510-CC9266B8F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657" y="314221"/>
            <a:ext cx="4636157" cy="5862742"/>
          </a:xfrm>
        </p:spPr>
      </p:pic>
    </p:spTree>
    <p:extLst>
      <p:ext uri="{BB962C8B-B14F-4D97-AF65-F5344CB8AC3E}">
        <p14:creationId xmlns:p14="http://schemas.microsoft.com/office/powerpoint/2010/main" val="47181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5DD0-2BBA-72DA-648D-AC839D70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4E26C-6586-56E2-AA95-7AD2C25A7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https://huggingface.co/course</a:t>
            </a:r>
            <a:endParaRPr lang="en-US" dirty="0"/>
          </a:p>
          <a:p>
            <a:r>
              <a:rPr lang="en-US" dirty="0">
                <a:hlinkClick r:id="rId3"/>
              </a:rPr>
              <a:t>https://huggingface.co/learn/agents-course/unit0/introduction</a:t>
            </a:r>
            <a:endParaRPr lang="en-US" dirty="0"/>
          </a:p>
          <a:p>
            <a:r>
              <a:rPr lang="en-US" dirty="0">
                <a:hlinkClick r:id="rId4"/>
              </a:rPr>
              <a:t>https://www.deeplearning.ai/short-courses/langchain-chat-with-your-data/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https://www.youtube.com/@AndrejKarpathy</a:t>
            </a:r>
            <a:endParaRPr lang="en-US" dirty="0"/>
          </a:p>
          <a:p>
            <a:r>
              <a:rPr lang="en-US" dirty="0">
                <a:hlinkClick r:id="rId6"/>
              </a:rPr>
              <a:t>https://www.manning.com/books/build-a-large-language-model-from-scratch</a:t>
            </a:r>
            <a:endParaRPr lang="en-US" dirty="0"/>
          </a:p>
          <a:p>
            <a:r>
              <a:rPr lang="en-US" dirty="0">
                <a:hlinkClick r:id="rId7"/>
              </a:rPr>
              <a:t>https://github.com/rasbt/LLMs-from-scratch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93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6402-3199-1578-07FB-C258A8A5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F9C5F-F0BA-FFB5-4C8F-1B313F441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https://docs.vllm.ai/en/latest/usage/index.html</a:t>
            </a:r>
            <a:endParaRPr lang="en-US" dirty="0"/>
          </a:p>
          <a:p>
            <a:r>
              <a:rPr lang="en-US" dirty="0">
                <a:hlinkClick r:id="rId3"/>
              </a:rPr>
              <a:t>https://huggingface.co/blog</a:t>
            </a:r>
            <a:endParaRPr lang="en-US" dirty="0"/>
          </a:p>
          <a:p>
            <a:r>
              <a:rPr lang="en-US" dirty="0">
                <a:hlinkClick r:id="rId4"/>
              </a:rPr>
              <a:t>https://jalammar.github.io/illustrated-transformer/</a:t>
            </a:r>
            <a:endParaRPr lang="en-US" dirty="0"/>
          </a:p>
          <a:p>
            <a:r>
              <a:rPr lang="en-US" dirty="0">
                <a:hlinkClick r:id="rId5"/>
              </a:rPr>
              <a:t>https://www.deeplearning.ai/short-courses/how-transformer-llms-work/</a:t>
            </a:r>
            <a:endParaRPr lang="en-US" dirty="0"/>
          </a:p>
          <a:p>
            <a:r>
              <a:rPr lang="en-US" dirty="0">
                <a:hlinkClick r:id="rId6"/>
              </a:rPr>
              <a:t>https://github.com/unslothai/unsloth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KalyanKS</a:t>
            </a:r>
            <a:r>
              <a:rPr lang="en-US" dirty="0"/>
              <a:t>-NLP/</a:t>
            </a:r>
            <a:r>
              <a:rPr lang="en-US" dirty="0" err="1"/>
              <a:t>llm</a:t>
            </a:r>
            <a:r>
              <a:rPr lang="en-US" dirty="0"/>
              <a:t>-engineer-toolkit</a:t>
            </a:r>
          </a:p>
        </p:txBody>
      </p:sp>
    </p:spTree>
    <p:extLst>
      <p:ext uri="{BB962C8B-B14F-4D97-AF65-F5344CB8AC3E}">
        <p14:creationId xmlns:p14="http://schemas.microsoft.com/office/powerpoint/2010/main" val="3939060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F922-06E7-F033-FA36-FFE67A311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33" y="1183272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dirty="0"/>
              <a:t>Thank you!!!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Any questions???</a:t>
            </a:r>
            <a:br>
              <a:rPr 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7191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E97B-9957-F6CC-B62A-4DB4A846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536D-DD1F-C7F1-3F5E-855656537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+mn-lt"/>
                <a:cs typeface="+mn-lt"/>
                <a:hlinkClick r:id="rId2"/>
              </a:rPr>
              <a:t>https://colab.research.google.com/drive/1vYVzlMtV62EVDJEs3buVjOWq38ttDG4X?usp=sharing</a:t>
            </a:r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4EA0B-29FC-E895-ABAD-A6D85637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37" y="2699533"/>
            <a:ext cx="5154622" cy="393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8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0090-A487-F7F4-E4F9-B4CDCD0A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LLMs (Large Language Models)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6C9ED-D4CF-49EA-3FC0-2B866DDBA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A powerful subset of NLP models characterized by their massive size, extensive training data, and ability to perform a wide range of language tasks with minimal task-specific training.</a:t>
            </a:r>
          </a:p>
          <a:p>
            <a:r>
              <a:rPr lang="en-US" dirty="0">
                <a:ea typeface="+mn-lt"/>
                <a:cs typeface="+mn-lt"/>
              </a:rPr>
              <a:t> Models like the Llama, GPT, or Claude series are examples of LLMs that have revolutionized what’s possible in NLP.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Scale: They contain millions, billions, or even hundreds of billions of parameters (Qwen2.5 7B, Phi-4 14B)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General capabilities: They can perform multiple tasks without task-specific training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In-context learning: They can learn from examples provided in the prompt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44016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46B3-F63E-2A16-D3B1-13FACA8E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Why Large Language Models Matter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7A20E-58AB-4851-3D60-89C29DE6A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🚀 Human-like language generation 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🏥 Impact on industries: Healthcare, Law, Education, Finance 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🤖 New era of AI-human collaboration 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🛠️ Tools for creativity, productivity,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2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083E-C730-A1E9-4150-79521801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B8F16-54E7-8DB2-6004-086E66AF7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LLMs are built using the Transformer architecture.</a:t>
            </a:r>
          </a:p>
          <a:p>
            <a:r>
              <a:rPr lang="en-US" dirty="0">
                <a:ea typeface="+mn-lt"/>
                <a:cs typeface="+mn-lt"/>
              </a:rPr>
              <a:t>LLMs like GPT, BERT, T5, </a:t>
            </a:r>
            <a:r>
              <a:rPr lang="en-US" dirty="0" err="1">
                <a:ea typeface="+mn-lt"/>
                <a:cs typeface="+mn-lt"/>
              </a:rPr>
              <a:t>LLaMA</a:t>
            </a:r>
            <a:r>
              <a:rPr lang="en-US" dirty="0">
                <a:ea typeface="+mn-lt"/>
                <a:cs typeface="+mn-lt"/>
              </a:rPr>
              <a:t>, Claude, </a:t>
            </a:r>
            <a:r>
              <a:rPr lang="en-US" dirty="0" err="1">
                <a:ea typeface="+mn-lt"/>
                <a:cs typeface="+mn-lt"/>
              </a:rPr>
              <a:t>PaLM</a:t>
            </a:r>
            <a:r>
              <a:rPr lang="en-US" dirty="0">
                <a:ea typeface="+mn-lt"/>
                <a:cs typeface="+mn-lt"/>
              </a:rPr>
              <a:t>, etc., are specific implementations of the Transformer architecture.</a:t>
            </a:r>
          </a:p>
          <a:p>
            <a:r>
              <a:rPr lang="en-US" dirty="0">
                <a:ea typeface="+mn-lt"/>
                <a:cs typeface="+mn-lt"/>
              </a:rPr>
              <a:t>The Transformer architecture was introduced in June 2017.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GPT-like (also called auto-regressive Transformer models)</a:t>
            </a:r>
          </a:p>
          <a:p>
            <a:pPr lvl="1"/>
            <a:r>
              <a:rPr lang="en-US" dirty="0"/>
              <a:t>Generate text </a:t>
            </a:r>
            <a:r>
              <a:rPr lang="en-US" b="1" dirty="0"/>
              <a:t>one token at a time</a:t>
            </a:r>
            <a:r>
              <a:rPr lang="en-US" dirty="0"/>
              <a:t>, where each new token is predicted based on the </a:t>
            </a:r>
            <a:r>
              <a:rPr lang="en-US" b="1" dirty="0"/>
              <a:t>previous tokens</a:t>
            </a:r>
            <a:r>
              <a:rPr lang="en-US" dirty="0"/>
              <a:t>.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BERT-like (also called auto-encoding Transformer models)</a:t>
            </a:r>
          </a:p>
          <a:p>
            <a:pPr lvl="1"/>
            <a:r>
              <a:rPr lang="en-US" dirty="0"/>
              <a:t>Understand the full context of a sentence by </a:t>
            </a:r>
            <a:r>
              <a:rPr lang="en-US" b="1" dirty="0"/>
              <a:t>encoding</a:t>
            </a:r>
            <a:r>
              <a:rPr lang="en-US" dirty="0"/>
              <a:t> the input and learning to </a:t>
            </a:r>
            <a:r>
              <a:rPr lang="en-US" b="1" dirty="0"/>
              <a:t>reconstruct or predict missing parts</a:t>
            </a:r>
            <a:r>
              <a:rPr lang="en-US" dirty="0"/>
              <a:t>.(</a:t>
            </a:r>
            <a:r>
              <a:rPr lang="en-US" b="1" dirty="0"/>
              <a:t>both left and right context</a:t>
            </a:r>
            <a:r>
              <a:rPr lang="en-US" dirty="0"/>
              <a:t> simultaneously)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T5-like (also called sequence-to-sequence Transformer models)</a:t>
            </a:r>
          </a:p>
          <a:p>
            <a:pPr lvl="1"/>
            <a:r>
              <a:rPr lang="en-US" dirty="0"/>
              <a:t>Transform one sequence into another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881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77272-3F42-F644-A3D2-37937442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How Transformer Models Learn Language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D08A3-C4C9-9896-731E-48D363AA89D3}"/>
              </a:ext>
            </a:extLst>
          </p:cNvPr>
          <p:cNvSpPr txBox="1"/>
          <p:nvPr/>
        </p:nvSpPr>
        <p:spPr>
          <a:xfrm>
            <a:off x="837501" y="1767281"/>
            <a:ext cx="10516998" cy="44802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Pretraining: Self-Supervised Learning Models: GPT, BERT, T5, etc.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Trained on: Massive raw text data (e.g., books, websites)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Learning Type: </a:t>
            </a:r>
            <a:endParaRPr lang="en-US" sz="2800">
              <a:ea typeface="+mn-lt"/>
              <a:cs typeface="+mn-lt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Self-supervised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2800" dirty="0">
                <a:ea typeface="+mn-lt"/>
                <a:cs typeface="+mn-lt"/>
              </a:rPr>
              <a:t>→ No manual labels needed </a:t>
            </a:r>
            <a:endParaRPr lang="en-US" dirty="0">
              <a:ea typeface="+mn-lt"/>
              <a:cs typeface="+mn-lt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2800" dirty="0">
                <a:ea typeface="+mn-lt"/>
                <a:cs typeface="+mn-lt"/>
              </a:rPr>
              <a:t>→ Objective is derived from the data itself </a:t>
            </a:r>
            <a:endParaRPr lang="en-US">
              <a:ea typeface="+mn-lt"/>
              <a:cs typeface="+mn-lt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Goal: Learn general patterns of language (syntax, grammar, word relationships) </a:t>
            </a:r>
            <a:endParaRPr lang="en-US">
              <a:ea typeface="+mn-lt"/>
              <a:cs typeface="+mn-lt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🗣️ “The model teaches itself using the structure of the text!”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39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2451</TotalTime>
  <Words>1854</Words>
  <Application>Microsoft Macintosh PowerPoint</Application>
  <PresentationFormat>Widescreen</PresentationFormat>
  <Paragraphs>193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Aptos</vt:lpstr>
      <vt:lpstr>Aptos Display</vt:lpstr>
      <vt:lpstr>Arial</vt:lpstr>
      <vt:lpstr>Courier New</vt:lpstr>
      <vt:lpstr>Helvetica</vt:lpstr>
      <vt:lpstr>Wingdings</vt:lpstr>
      <vt:lpstr>office theme</vt:lpstr>
      <vt:lpstr>Modern NLP with Large Language Models: Techniques, Tools, and Challenges</vt:lpstr>
      <vt:lpstr>Agenda</vt:lpstr>
      <vt:lpstr>Natural Language Processing and Large Language Models</vt:lpstr>
      <vt:lpstr>List of common NLP tasks</vt:lpstr>
      <vt:lpstr>Example</vt:lpstr>
      <vt:lpstr>LLMs (Large Language Models) </vt:lpstr>
      <vt:lpstr>Why Large Language Models Matter</vt:lpstr>
      <vt:lpstr>Transformers</vt:lpstr>
      <vt:lpstr>How Transformer Models Learn Language</vt:lpstr>
      <vt:lpstr>Two Main Ways They Learn Language</vt:lpstr>
      <vt:lpstr>Fine-Tuning: Supervised Learning</vt:lpstr>
      <vt:lpstr>PowerPoint Presentation</vt:lpstr>
      <vt:lpstr>General Transformer architecture </vt:lpstr>
      <vt:lpstr>Self attention</vt:lpstr>
      <vt:lpstr>Self-Attention in Detail </vt:lpstr>
      <vt:lpstr>Self-Attention in Detail</vt:lpstr>
      <vt:lpstr>PowerPoint Presentation</vt:lpstr>
      <vt:lpstr>Multiple attention heads</vt:lpstr>
      <vt:lpstr>Eight different times with different weight matrices</vt:lpstr>
      <vt:lpstr>Multiply them by an additional weights matrix WO.</vt:lpstr>
      <vt:lpstr>Full view of multi-headed self-attention</vt:lpstr>
      <vt:lpstr>Representing The Order of The Sequence Using Positional Encoding </vt:lpstr>
      <vt:lpstr>PowerPoint Presentation</vt:lpstr>
      <vt:lpstr>Encoder-decoder information pass</vt:lpstr>
      <vt:lpstr>Decoder side</vt:lpstr>
      <vt:lpstr>Behind the pipeline</vt:lpstr>
      <vt:lpstr>Tokenizers</vt:lpstr>
      <vt:lpstr>Tokenizers</vt:lpstr>
      <vt:lpstr>Fine-tuning a pretrained model</vt:lpstr>
      <vt:lpstr>LLM inference</vt:lpstr>
      <vt:lpstr>Inference Practice Code</vt:lpstr>
      <vt:lpstr>LLM finetuning</vt:lpstr>
      <vt:lpstr>Temperature</vt:lpstr>
      <vt:lpstr>Quantization</vt:lpstr>
      <vt:lpstr>Quantization</vt:lpstr>
      <vt:lpstr>Difference</vt:lpstr>
      <vt:lpstr>When to Use What?</vt:lpstr>
      <vt:lpstr>Low-Rank Adaptation of Large Language Models Finetuning</vt:lpstr>
      <vt:lpstr>LoRa</vt:lpstr>
      <vt:lpstr>Parameters</vt:lpstr>
      <vt:lpstr>Parameters</vt:lpstr>
      <vt:lpstr>Finetuning using Unsloth ai</vt:lpstr>
      <vt:lpstr>RAG (Retrieval augmented generation)</vt:lpstr>
      <vt:lpstr>RAG (Retrieval augmented generation)</vt:lpstr>
      <vt:lpstr>Limitations</vt:lpstr>
      <vt:lpstr>PowerPoint Presentation</vt:lpstr>
      <vt:lpstr>Resources</vt:lpstr>
      <vt:lpstr>Resources</vt:lpstr>
      <vt:lpstr>Thank you!!!  Any questions???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Salim, MdShahidul</cp:lastModifiedBy>
  <cp:revision>236</cp:revision>
  <dcterms:created xsi:type="dcterms:W3CDTF">2025-06-24T14:38:51Z</dcterms:created>
  <dcterms:modified xsi:type="dcterms:W3CDTF">2025-06-26T14:40:08Z</dcterms:modified>
</cp:coreProperties>
</file>